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84"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291" r:id="rId23"/>
    <p:sldId id="31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29" autoAdjust="0"/>
    <p:restoredTop sz="94660"/>
  </p:normalViewPr>
  <p:slideViewPr>
    <p:cSldViewPr snapToGrid="0">
      <p:cViewPr>
        <p:scale>
          <a:sx n="81" d="100"/>
          <a:sy n="81" d="100"/>
        </p:scale>
        <p:origin x="-420" y="2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E67052-BE49-48A8-8A80-CA37A804255F}" type="doc">
      <dgm:prSet loTypeId="urn:microsoft.com/office/officeart/2005/8/layout/cycle3" loCatId="cycle" qsTypeId="urn:microsoft.com/office/officeart/2005/8/quickstyle/3d1" qsCatId="3D" csTypeId="urn:microsoft.com/office/officeart/2005/8/colors/accent2_2" csCatId="accent2" phldr="1"/>
      <dgm:spPr/>
      <dgm:t>
        <a:bodyPr/>
        <a:lstStyle/>
        <a:p>
          <a:pPr rtl="1"/>
          <a:endParaRPr lang="ar-SA"/>
        </a:p>
      </dgm:t>
    </dgm:pt>
    <dgm:pt modelId="{FB7367ED-6AD5-4826-B8E6-E61B0D7E2F3E}">
      <dgm:prSet phldrT="[نص]" custT="1">
        <dgm:style>
          <a:lnRef idx="2">
            <a:schemeClr val="dk1"/>
          </a:lnRef>
          <a:fillRef idx="1">
            <a:schemeClr val="lt1"/>
          </a:fillRef>
          <a:effectRef idx="0">
            <a:schemeClr val="dk1"/>
          </a:effectRef>
          <a:fontRef idx="minor">
            <a:schemeClr val="dk1"/>
          </a:fontRef>
        </dgm:style>
      </dgm:prSet>
      <dgm:spPr>
        <a:xfrm>
          <a:off x="2001626" y="1214"/>
          <a:ext cx="2074331" cy="1037165"/>
        </a:xfrm>
        <a:prstGeom prst="roundRect">
          <a:avLst/>
        </a:prstGeom>
        <a:solidFill>
          <a:sysClr val="window" lastClr="FFFFFF"/>
        </a:solidFill>
        <a:ln w="25400" cap="flat" cmpd="sng" algn="ctr">
          <a:solidFill>
            <a:sysClr val="windowText" lastClr="000000"/>
          </a:solidFill>
          <a:prstDash val="solid"/>
        </a:ln>
        <a:effectLst/>
        <a:scene3d>
          <a:camera prst="orthographicFront"/>
          <a:lightRig rig="flat" dir="t"/>
        </a:scene3d>
        <a:sp3d/>
      </dgm:spPr>
      <dgm:t>
        <a:bodyPr/>
        <a:lstStyle/>
        <a:p>
          <a:pPr rtl="0"/>
          <a:r>
            <a:rPr lang="en-US" sz="1600" b="1">
              <a:solidFill>
                <a:sysClr val="windowText" lastClr="000000"/>
              </a:solidFill>
              <a:latin typeface="Calibri"/>
              <a:ea typeface="+mn-ea"/>
              <a:cs typeface="+mn-cs"/>
            </a:rPr>
            <a:t>Identify problems and needs</a:t>
          </a:r>
          <a:endParaRPr lang="ar-SA" sz="1600" b="1">
            <a:solidFill>
              <a:sysClr val="windowText" lastClr="000000"/>
            </a:solidFill>
            <a:latin typeface="Calibri"/>
            <a:ea typeface="+mn-ea"/>
            <a:cs typeface="Times New Roman"/>
          </a:endParaRPr>
        </a:p>
      </dgm:t>
    </dgm:pt>
    <dgm:pt modelId="{7AB4D857-270C-4EF4-828F-8C9273775D6A}" type="parTrans" cxnId="{989702AE-3500-459A-8508-8B3E9F96ABED}">
      <dgm:prSet/>
      <dgm:spPr/>
      <dgm:t>
        <a:bodyPr/>
        <a:lstStyle/>
        <a:p>
          <a:pPr rtl="1"/>
          <a:endParaRPr lang="ar-SA"/>
        </a:p>
      </dgm:t>
    </dgm:pt>
    <dgm:pt modelId="{301457CC-BBFB-4F44-924D-6A53C0BC9949}" type="sibTrans" cxnId="{989702AE-3500-459A-8508-8B3E9F96ABED}">
      <dgm:prSet/>
      <dgm:spPr>
        <a:xfrm>
          <a:off x="784275" y="-24966"/>
          <a:ext cx="4509034" cy="4509034"/>
        </a:xfrm>
        <a:prstGeom prst="circularArrow">
          <a:avLst>
            <a:gd name="adj1" fmla="val 5544"/>
            <a:gd name="adj2" fmla="val 330680"/>
            <a:gd name="adj3" fmla="val 13816518"/>
            <a:gd name="adj4" fmla="val 17361309"/>
            <a:gd name="adj5" fmla="val 5757"/>
          </a:avLst>
        </a:prstGeom>
        <a:gradFill rotWithShape="0">
          <a:gsLst>
            <a:gs pos="0">
              <a:srgbClr val="C0504D">
                <a:tint val="40000"/>
                <a:hueOff val="0"/>
                <a:satOff val="0"/>
                <a:lumOff val="0"/>
                <a:alphaOff val="0"/>
                <a:shade val="51000"/>
                <a:satMod val="130000"/>
              </a:srgbClr>
            </a:gs>
            <a:gs pos="80000">
              <a:srgbClr val="C0504D">
                <a:tint val="40000"/>
                <a:hueOff val="0"/>
                <a:satOff val="0"/>
                <a:lumOff val="0"/>
                <a:alphaOff val="0"/>
                <a:shade val="93000"/>
                <a:satMod val="130000"/>
              </a:srgbClr>
            </a:gs>
            <a:gs pos="100000">
              <a:srgbClr val="C0504D">
                <a:tint val="40000"/>
                <a:hueOff val="0"/>
                <a:satOff val="0"/>
                <a:lumOff val="0"/>
                <a:alphaOff val="0"/>
                <a:shade val="94000"/>
                <a:satMod val="135000"/>
              </a:srgbClr>
            </a:gs>
          </a:gsLst>
          <a:lin ang="16200000" scaled="0"/>
        </a:gradFill>
        <a:ln>
          <a:noFill/>
        </a:ln>
        <a:effectLst/>
        <a:scene3d>
          <a:camera prst="orthographicFront"/>
          <a:lightRig rig="flat" dir="t"/>
        </a:scene3d>
        <a:sp3d z="-190500" extrusionH="12700" prstMaterial="plastic">
          <a:bevelT w="50800" h="50800"/>
        </a:sp3d>
      </dgm:spPr>
      <dgm:t>
        <a:bodyPr/>
        <a:lstStyle/>
        <a:p>
          <a:pPr rtl="1"/>
          <a:endParaRPr lang="ar-SA"/>
        </a:p>
      </dgm:t>
    </dgm:pt>
    <dgm:pt modelId="{BDF645CD-DFE7-4416-AF63-9544F316F5FF}">
      <dgm:prSet phldrT="[نص]" custT="1">
        <dgm:style>
          <a:lnRef idx="2">
            <a:schemeClr val="dk1"/>
          </a:lnRef>
          <a:fillRef idx="1">
            <a:schemeClr val="lt1"/>
          </a:fillRef>
          <a:effectRef idx="0">
            <a:schemeClr val="dk1"/>
          </a:effectRef>
          <a:fontRef idx="minor">
            <a:schemeClr val="dk1"/>
          </a:fontRef>
        </dgm:style>
      </dgm:prSet>
      <dgm:spPr>
        <a:xfrm>
          <a:off x="3830345" y="1329856"/>
          <a:ext cx="2074331" cy="1037165"/>
        </a:xfrm>
        <a:prstGeom prst="roundRect">
          <a:avLst/>
        </a:prstGeom>
        <a:solidFill>
          <a:sysClr val="window" lastClr="FFFFFF"/>
        </a:solidFill>
        <a:ln w="25400" cap="flat" cmpd="sng" algn="ctr">
          <a:solidFill>
            <a:sysClr val="windowText" lastClr="000000"/>
          </a:solidFill>
          <a:prstDash val="solid"/>
        </a:ln>
        <a:effectLst/>
        <a:scene3d>
          <a:camera prst="orthographicFront"/>
          <a:lightRig rig="flat" dir="t"/>
        </a:scene3d>
        <a:sp3d/>
      </dgm:spPr>
      <dgm:t>
        <a:bodyPr/>
        <a:lstStyle/>
        <a:p>
          <a:pPr rtl="0"/>
          <a:r>
            <a:rPr lang="en-US" sz="1600" b="1">
              <a:solidFill>
                <a:sysClr val="windowText" lastClr="000000"/>
              </a:solidFill>
              <a:latin typeface="Calibri"/>
              <a:ea typeface="+mn-ea"/>
              <a:cs typeface="+mn-cs"/>
            </a:rPr>
            <a:t>Relate problems to modifiable and limiting factors</a:t>
          </a:r>
          <a:endParaRPr lang="ar-SA" sz="1600" b="1">
            <a:solidFill>
              <a:sysClr val="windowText" lastClr="000000"/>
            </a:solidFill>
            <a:latin typeface="Calibri"/>
            <a:ea typeface="+mn-ea"/>
            <a:cs typeface="Times New Roman"/>
          </a:endParaRPr>
        </a:p>
      </dgm:t>
    </dgm:pt>
    <dgm:pt modelId="{E9ECAA4E-CCC3-4620-A124-03EAA2AF85F4}" type="parTrans" cxnId="{EE5D8728-A3AF-4DE8-AD88-7B3E5764280C}">
      <dgm:prSet/>
      <dgm:spPr/>
      <dgm:t>
        <a:bodyPr/>
        <a:lstStyle/>
        <a:p>
          <a:pPr rtl="1"/>
          <a:endParaRPr lang="ar-SA"/>
        </a:p>
      </dgm:t>
    </dgm:pt>
    <dgm:pt modelId="{D9424F89-2A86-470C-BB28-FBC94C4A3859}" type="sibTrans" cxnId="{EE5D8728-A3AF-4DE8-AD88-7B3E5764280C}">
      <dgm:prSet/>
      <dgm:spPr/>
      <dgm:t>
        <a:bodyPr/>
        <a:lstStyle/>
        <a:p>
          <a:pPr rtl="1"/>
          <a:endParaRPr lang="ar-SA"/>
        </a:p>
      </dgm:t>
    </dgm:pt>
    <dgm:pt modelId="{2273749A-B111-4149-8E26-B200C432FA70}">
      <dgm:prSet phldrT="[نص]" custT="1">
        <dgm:style>
          <a:lnRef idx="2">
            <a:schemeClr val="dk1"/>
          </a:lnRef>
          <a:fillRef idx="1">
            <a:schemeClr val="lt1"/>
          </a:fillRef>
          <a:effectRef idx="0">
            <a:schemeClr val="dk1"/>
          </a:effectRef>
          <a:fontRef idx="minor">
            <a:schemeClr val="dk1"/>
          </a:fontRef>
        </dgm:style>
      </dgm:prSet>
      <dgm:spPr>
        <a:xfrm>
          <a:off x="3131837" y="3479644"/>
          <a:ext cx="2074331" cy="1037165"/>
        </a:xfrm>
        <a:prstGeom prst="roundRect">
          <a:avLst/>
        </a:prstGeom>
        <a:solidFill>
          <a:sysClr val="window" lastClr="FFFFFF"/>
        </a:solidFill>
        <a:ln w="25400" cap="flat" cmpd="sng" algn="ctr">
          <a:solidFill>
            <a:sysClr val="windowText" lastClr="000000"/>
          </a:solidFill>
          <a:prstDash val="solid"/>
        </a:ln>
        <a:effectLst/>
        <a:scene3d>
          <a:camera prst="orthographicFront"/>
          <a:lightRig rig="flat" dir="t"/>
        </a:scene3d>
        <a:sp3d/>
      </dgm:spPr>
      <dgm:t>
        <a:bodyPr/>
        <a:lstStyle/>
        <a:p>
          <a:pPr rtl="0"/>
          <a:r>
            <a:rPr lang="en-US" sz="1100" b="1">
              <a:solidFill>
                <a:sysClr val="windowText" lastClr="000000"/>
              </a:solidFill>
              <a:latin typeface="Calibri"/>
              <a:ea typeface="+mn-ea"/>
              <a:cs typeface="+mn-cs"/>
            </a:rPr>
            <a:t>- </a:t>
          </a:r>
          <a:r>
            <a:rPr lang="en-US" sz="1600" b="1">
              <a:solidFill>
                <a:sysClr val="windowText" lastClr="000000"/>
              </a:solidFill>
              <a:latin typeface="Calibri"/>
              <a:ea typeface="+mn-ea"/>
              <a:cs typeface="+mn-cs"/>
            </a:rPr>
            <a:t>Define </a:t>
          </a:r>
          <a:r>
            <a:rPr lang="en-US" sz="1800" b="1">
              <a:solidFill>
                <a:sysClr val="windowText" lastClr="000000"/>
              </a:solidFill>
              <a:latin typeface="Calibri"/>
              <a:ea typeface="+mn-ea"/>
              <a:cs typeface="+mn-cs"/>
            </a:rPr>
            <a:t>target problems</a:t>
          </a:r>
          <a:endParaRPr lang="ar-SA" sz="1800" b="1">
            <a:solidFill>
              <a:sysClr val="windowText" lastClr="000000"/>
            </a:solidFill>
            <a:latin typeface="Calibri"/>
            <a:ea typeface="+mn-ea"/>
            <a:cs typeface="Times New Roman"/>
          </a:endParaRPr>
        </a:p>
        <a:p>
          <a:pPr rtl="0"/>
          <a:r>
            <a:rPr lang="en-US" sz="1800" b="1">
              <a:solidFill>
                <a:sysClr val="windowText" lastClr="000000"/>
              </a:solidFill>
              <a:latin typeface="Calibri"/>
              <a:ea typeface="+mn-ea"/>
              <a:cs typeface="+mn-cs"/>
            </a:rPr>
            <a:t>- Select appropriate measures</a:t>
          </a:r>
          <a:endParaRPr lang="ar-SA" sz="1800" b="1">
            <a:solidFill>
              <a:sysClr val="windowText" lastClr="000000"/>
            </a:solidFill>
            <a:latin typeface="Calibri"/>
            <a:ea typeface="+mn-ea"/>
            <a:cs typeface="Times New Roman"/>
          </a:endParaRPr>
        </a:p>
      </dgm:t>
    </dgm:pt>
    <dgm:pt modelId="{923D298E-6C4A-493E-B015-0A95992D9DFD}" type="parTrans" cxnId="{C60EDDC9-7EF1-4F96-BAFB-E03DA650B732}">
      <dgm:prSet/>
      <dgm:spPr/>
      <dgm:t>
        <a:bodyPr/>
        <a:lstStyle/>
        <a:p>
          <a:pPr rtl="1"/>
          <a:endParaRPr lang="ar-SA"/>
        </a:p>
      </dgm:t>
    </dgm:pt>
    <dgm:pt modelId="{D42361A4-F72E-421B-AEF9-CF2C1B4C1A23}" type="sibTrans" cxnId="{C60EDDC9-7EF1-4F96-BAFB-E03DA650B732}">
      <dgm:prSet/>
      <dgm:spPr/>
      <dgm:t>
        <a:bodyPr/>
        <a:lstStyle/>
        <a:p>
          <a:pPr rtl="1"/>
          <a:endParaRPr lang="ar-SA"/>
        </a:p>
      </dgm:t>
    </dgm:pt>
    <dgm:pt modelId="{474130AC-2D89-43B1-8EF0-7F5C5743DFF4}">
      <dgm:prSet phldrT="[نص]" custT="1">
        <dgm:style>
          <a:lnRef idx="2">
            <a:schemeClr val="dk1"/>
          </a:lnRef>
          <a:fillRef idx="1">
            <a:schemeClr val="lt1"/>
          </a:fillRef>
          <a:effectRef idx="0">
            <a:schemeClr val="dk1"/>
          </a:effectRef>
          <a:fontRef idx="minor">
            <a:schemeClr val="dk1"/>
          </a:fontRef>
        </dgm:style>
      </dgm:prSet>
      <dgm:spPr>
        <a:xfrm>
          <a:off x="871415" y="3479644"/>
          <a:ext cx="2074331" cy="1037165"/>
        </a:xfrm>
        <a:prstGeom prst="roundRect">
          <a:avLst/>
        </a:prstGeom>
        <a:solidFill>
          <a:sysClr val="window" lastClr="FFFFFF"/>
        </a:solidFill>
        <a:ln w="25400" cap="flat" cmpd="sng" algn="ctr">
          <a:solidFill>
            <a:sysClr val="windowText" lastClr="000000"/>
          </a:solidFill>
          <a:prstDash val="solid"/>
        </a:ln>
        <a:effectLst/>
        <a:scene3d>
          <a:camera prst="orthographicFront"/>
          <a:lightRig rig="flat" dir="t"/>
        </a:scene3d>
        <a:sp3d/>
      </dgm:spPr>
      <dgm:t>
        <a:bodyPr/>
        <a:lstStyle/>
        <a:p>
          <a:pPr rtl="1"/>
          <a:r>
            <a:rPr lang="en-US" sz="1600" b="1">
              <a:solidFill>
                <a:sysClr val="windowText" lastClr="000000"/>
              </a:solidFill>
              <a:latin typeface="Calibri"/>
              <a:ea typeface="+mn-ea"/>
              <a:cs typeface="+mn-cs"/>
            </a:rPr>
            <a:t>Plan, </a:t>
          </a:r>
          <a:r>
            <a:rPr lang="en-US" sz="1400" b="1">
              <a:solidFill>
                <a:sysClr val="windowText" lastClr="000000"/>
              </a:solidFill>
              <a:latin typeface="Calibri"/>
              <a:ea typeface="+mn-ea"/>
              <a:cs typeface="+mn-cs"/>
            </a:rPr>
            <a:t>implement</a:t>
          </a:r>
          <a:r>
            <a:rPr lang="en-US" sz="1600" b="1">
              <a:solidFill>
                <a:sysClr val="windowText" lastClr="000000"/>
              </a:solidFill>
              <a:latin typeface="Calibri"/>
              <a:ea typeface="+mn-ea"/>
              <a:cs typeface="+mn-cs"/>
            </a:rPr>
            <a:t>, and</a:t>
          </a:r>
          <a:endParaRPr lang="ar-SA" sz="1600" b="1">
            <a:solidFill>
              <a:sysClr val="windowText" lastClr="000000"/>
            </a:solidFill>
            <a:latin typeface="Calibri"/>
            <a:ea typeface="+mn-ea"/>
            <a:cs typeface="Times New Roman"/>
          </a:endParaRPr>
        </a:p>
        <a:p>
          <a:pPr rtl="1"/>
          <a:r>
            <a:rPr lang="en-US" sz="1600" b="1">
              <a:solidFill>
                <a:sysClr val="windowText" lastClr="000000"/>
              </a:solidFill>
              <a:latin typeface="Calibri"/>
              <a:ea typeface="+mn-ea"/>
              <a:cs typeface="+mn-cs"/>
            </a:rPr>
            <a:t>coordinate interventions</a:t>
          </a:r>
          <a:endParaRPr lang="ar-SA" sz="1600" b="1">
            <a:solidFill>
              <a:sysClr val="windowText" lastClr="000000"/>
            </a:solidFill>
            <a:latin typeface="Calibri"/>
            <a:ea typeface="+mn-ea"/>
            <a:cs typeface="Times New Roman"/>
          </a:endParaRPr>
        </a:p>
      </dgm:t>
    </dgm:pt>
    <dgm:pt modelId="{51D90D24-8E1D-4FB5-AA6A-B4D8B7A31E7C}" type="parTrans" cxnId="{0A7DB39C-5E5A-4C12-B1BD-1ABE073DF150}">
      <dgm:prSet/>
      <dgm:spPr/>
      <dgm:t>
        <a:bodyPr/>
        <a:lstStyle/>
        <a:p>
          <a:pPr rtl="1"/>
          <a:endParaRPr lang="ar-SA"/>
        </a:p>
      </dgm:t>
    </dgm:pt>
    <dgm:pt modelId="{22E8A26F-BF21-4FB0-994A-728C1F3D2DDC}" type="sibTrans" cxnId="{0A7DB39C-5E5A-4C12-B1BD-1ABE073DF150}">
      <dgm:prSet/>
      <dgm:spPr/>
      <dgm:t>
        <a:bodyPr/>
        <a:lstStyle/>
        <a:p>
          <a:pPr rtl="1"/>
          <a:endParaRPr lang="ar-SA"/>
        </a:p>
      </dgm:t>
    </dgm:pt>
    <dgm:pt modelId="{9CBF41CA-A48C-4ADA-A87D-5736DE420D77}">
      <dgm:prSet>
        <dgm:style>
          <a:lnRef idx="2">
            <a:schemeClr val="dk1"/>
          </a:lnRef>
          <a:fillRef idx="1">
            <a:schemeClr val="lt1"/>
          </a:fillRef>
          <a:effectRef idx="0">
            <a:schemeClr val="dk1"/>
          </a:effectRef>
          <a:fontRef idx="minor">
            <a:schemeClr val="dk1"/>
          </a:fontRef>
        </dgm:style>
      </dgm:prSet>
      <dgm:spPr>
        <a:xfrm>
          <a:off x="172907" y="1329856"/>
          <a:ext cx="2074331" cy="1037165"/>
        </a:xfrm>
        <a:prstGeom prst="roundRect">
          <a:avLst/>
        </a:prstGeom>
        <a:solidFill>
          <a:sysClr val="window" lastClr="FFFFFF"/>
        </a:solidFill>
        <a:ln w="25400" cap="flat" cmpd="sng" algn="ctr">
          <a:solidFill>
            <a:sysClr val="windowText" lastClr="000000"/>
          </a:solidFill>
          <a:prstDash val="solid"/>
        </a:ln>
        <a:effectLst/>
        <a:scene3d>
          <a:camera prst="orthographicFront"/>
          <a:lightRig rig="flat" dir="t"/>
        </a:scene3d>
        <a:sp3d/>
      </dgm:spPr>
      <dgm:t>
        <a:bodyPr/>
        <a:lstStyle/>
        <a:p>
          <a:pPr rtl="0"/>
          <a:r>
            <a:rPr lang="en-US" b="1">
              <a:solidFill>
                <a:sysClr val="windowText" lastClr="000000"/>
              </a:solidFill>
              <a:latin typeface="Calibri"/>
              <a:ea typeface="+mn-ea"/>
              <a:cs typeface="+mn-cs"/>
            </a:rPr>
            <a:t>Assess effects</a:t>
          </a:r>
          <a:endParaRPr lang="ar-SA" b="1">
            <a:solidFill>
              <a:sysClr val="windowText" lastClr="000000"/>
            </a:solidFill>
            <a:latin typeface="Calibri"/>
            <a:ea typeface="+mn-ea"/>
            <a:cs typeface="Times New Roman"/>
          </a:endParaRPr>
        </a:p>
      </dgm:t>
    </dgm:pt>
    <dgm:pt modelId="{E2295BD6-760E-4CB7-898F-91CE5FD1A30C}" type="parTrans" cxnId="{3D3D4111-7CEF-4CE0-8A13-B6378C889498}">
      <dgm:prSet/>
      <dgm:spPr/>
      <dgm:t>
        <a:bodyPr/>
        <a:lstStyle/>
        <a:p>
          <a:pPr rtl="1"/>
          <a:endParaRPr lang="ar-SA"/>
        </a:p>
      </dgm:t>
    </dgm:pt>
    <dgm:pt modelId="{F7E8E6D9-CA16-467A-AC4C-036F1FDDFD51}" type="sibTrans" cxnId="{3D3D4111-7CEF-4CE0-8A13-B6378C889498}">
      <dgm:prSet/>
      <dgm:spPr/>
      <dgm:t>
        <a:bodyPr/>
        <a:lstStyle/>
        <a:p>
          <a:pPr rtl="1"/>
          <a:endParaRPr lang="ar-SA"/>
        </a:p>
      </dgm:t>
    </dgm:pt>
    <dgm:pt modelId="{CC83D49D-B376-4401-B283-F727BAFA2E7F}" type="pres">
      <dgm:prSet presAssocID="{4DE67052-BE49-48A8-8A80-CA37A804255F}" presName="Name0" presStyleCnt="0">
        <dgm:presLayoutVars>
          <dgm:dir/>
          <dgm:resizeHandles val="exact"/>
        </dgm:presLayoutVars>
      </dgm:prSet>
      <dgm:spPr/>
      <dgm:t>
        <a:bodyPr/>
        <a:lstStyle/>
        <a:p>
          <a:pPr rtl="1"/>
          <a:endParaRPr lang="ar-SA"/>
        </a:p>
      </dgm:t>
    </dgm:pt>
    <dgm:pt modelId="{08FBF5B5-2258-44C7-818F-EB221C72A48B}" type="pres">
      <dgm:prSet presAssocID="{4DE67052-BE49-48A8-8A80-CA37A804255F}" presName="cycle" presStyleCnt="0"/>
      <dgm:spPr/>
      <dgm:t>
        <a:bodyPr/>
        <a:lstStyle/>
        <a:p>
          <a:pPr rtl="1"/>
          <a:endParaRPr lang="ar-SA"/>
        </a:p>
      </dgm:t>
    </dgm:pt>
    <dgm:pt modelId="{A48E5AE9-56E5-457A-95EA-6A58A521C2CE}" type="pres">
      <dgm:prSet presAssocID="{FB7367ED-6AD5-4826-B8E6-E61B0D7E2F3E}" presName="nodeFirstNode" presStyleLbl="node1" presStyleIdx="0" presStyleCnt="5">
        <dgm:presLayoutVars>
          <dgm:bulletEnabled val="1"/>
        </dgm:presLayoutVars>
      </dgm:prSet>
      <dgm:spPr/>
      <dgm:t>
        <a:bodyPr/>
        <a:lstStyle/>
        <a:p>
          <a:pPr rtl="1"/>
          <a:endParaRPr lang="ar-SA"/>
        </a:p>
      </dgm:t>
    </dgm:pt>
    <dgm:pt modelId="{5EDAE31C-7409-45A6-B6C5-8785BC0FC498}" type="pres">
      <dgm:prSet presAssocID="{301457CC-BBFB-4F44-924D-6A53C0BC9949}" presName="sibTransFirstNode" presStyleLbl="bgShp" presStyleIdx="0" presStyleCnt="1"/>
      <dgm:spPr/>
      <dgm:t>
        <a:bodyPr/>
        <a:lstStyle/>
        <a:p>
          <a:pPr rtl="1"/>
          <a:endParaRPr lang="ar-SA"/>
        </a:p>
      </dgm:t>
    </dgm:pt>
    <dgm:pt modelId="{E05EDC46-B8F3-42BC-8952-93EE845D9DEF}" type="pres">
      <dgm:prSet presAssocID="{BDF645CD-DFE7-4416-AF63-9544F316F5FF}" presName="nodeFollowingNodes" presStyleLbl="node1" presStyleIdx="1" presStyleCnt="5">
        <dgm:presLayoutVars>
          <dgm:bulletEnabled val="1"/>
        </dgm:presLayoutVars>
      </dgm:prSet>
      <dgm:spPr/>
      <dgm:t>
        <a:bodyPr/>
        <a:lstStyle/>
        <a:p>
          <a:pPr rtl="1"/>
          <a:endParaRPr lang="ar-SA"/>
        </a:p>
      </dgm:t>
    </dgm:pt>
    <dgm:pt modelId="{39B4CC76-1897-4FD8-9C2A-C13E72AF7845}" type="pres">
      <dgm:prSet presAssocID="{2273749A-B111-4149-8E26-B200C432FA70}" presName="nodeFollowingNodes" presStyleLbl="node1" presStyleIdx="2" presStyleCnt="5">
        <dgm:presLayoutVars>
          <dgm:bulletEnabled val="1"/>
        </dgm:presLayoutVars>
      </dgm:prSet>
      <dgm:spPr/>
      <dgm:t>
        <a:bodyPr/>
        <a:lstStyle/>
        <a:p>
          <a:pPr rtl="1"/>
          <a:endParaRPr lang="ar-SA"/>
        </a:p>
      </dgm:t>
    </dgm:pt>
    <dgm:pt modelId="{4D70E0AB-C7A6-456D-85DB-F446246FBFF2}" type="pres">
      <dgm:prSet presAssocID="{474130AC-2D89-43B1-8EF0-7F5C5743DFF4}" presName="nodeFollowingNodes" presStyleLbl="node1" presStyleIdx="3" presStyleCnt="5">
        <dgm:presLayoutVars>
          <dgm:bulletEnabled val="1"/>
        </dgm:presLayoutVars>
      </dgm:prSet>
      <dgm:spPr/>
      <dgm:t>
        <a:bodyPr/>
        <a:lstStyle/>
        <a:p>
          <a:pPr rtl="1"/>
          <a:endParaRPr lang="ar-SA"/>
        </a:p>
      </dgm:t>
    </dgm:pt>
    <dgm:pt modelId="{0EE0563E-222D-40BB-B4B4-6761B2FCA050}" type="pres">
      <dgm:prSet presAssocID="{9CBF41CA-A48C-4ADA-A87D-5736DE420D77}" presName="nodeFollowingNodes" presStyleLbl="node1" presStyleIdx="4" presStyleCnt="5">
        <dgm:presLayoutVars>
          <dgm:bulletEnabled val="1"/>
        </dgm:presLayoutVars>
      </dgm:prSet>
      <dgm:spPr/>
      <dgm:t>
        <a:bodyPr/>
        <a:lstStyle/>
        <a:p>
          <a:pPr rtl="1"/>
          <a:endParaRPr lang="ar-SA"/>
        </a:p>
      </dgm:t>
    </dgm:pt>
  </dgm:ptLst>
  <dgm:cxnLst>
    <dgm:cxn modelId="{EE5D8728-A3AF-4DE8-AD88-7B3E5764280C}" srcId="{4DE67052-BE49-48A8-8A80-CA37A804255F}" destId="{BDF645CD-DFE7-4416-AF63-9544F316F5FF}" srcOrd="1" destOrd="0" parTransId="{E9ECAA4E-CCC3-4620-A124-03EAA2AF85F4}" sibTransId="{D9424F89-2A86-470C-BB28-FBC94C4A3859}"/>
    <dgm:cxn modelId="{0A7DB39C-5E5A-4C12-B1BD-1ABE073DF150}" srcId="{4DE67052-BE49-48A8-8A80-CA37A804255F}" destId="{474130AC-2D89-43B1-8EF0-7F5C5743DFF4}" srcOrd="3" destOrd="0" parTransId="{51D90D24-8E1D-4FB5-AA6A-B4D8B7A31E7C}" sibTransId="{22E8A26F-BF21-4FB0-994A-728C1F3D2DDC}"/>
    <dgm:cxn modelId="{A9633F36-BD70-4B97-9A1F-BEC106162838}" type="presOf" srcId="{9CBF41CA-A48C-4ADA-A87D-5736DE420D77}" destId="{0EE0563E-222D-40BB-B4B4-6761B2FCA050}" srcOrd="0" destOrd="0" presId="urn:microsoft.com/office/officeart/2005/8/layout/cycle3"/>
    <dgm:cxn modelId="{12FA4396-6A48-4E7E-8A3E-1EE1E0DC7CC6}" type="presOf" srcId="{2273749A-B111-4149-8E26-B200C432FA70}" destId="{39B4CC76-1897-4FD8-9C2A-C13E72AF7845}" srcOrd="0" destOrd="0" presId="urn:microsoft.com/office/officeart/2005/8/layout/cycle3"/>
    <dgm:cxn modelId="{C6075BA6-45B4-4405-B04A-BCAD414DBD13}" type="presOf" srcId="{FB7367ED-6AD5-4826-B8E6-E61B0D7E2F3E}" destId="{A48E5AE9-56E5-457A-95EA-6A58A521C2CE}" srcOrd="0" destOrd="0" presId="urn:microsoft.com/office/officeart/2005/8/layout/cycle3"/>
    <dgm:cxn modelId="{C2A658B7-B534-4BBF-A060-3ACA8860D2A1}" type="presOf" srcId="{4DE67052-BE49-48A8-8A80-CA37A804255F}" destId="{CC83D49D-B376-4401-B283-F727BAFA2E7F}" srcOrd="0" destOrd="0" presId="urn:microsoft.com/office/officeart/2005/8/layout/cycle3"/>
    <dgm:cxn modelId="{DFFF925B-C78F-4977-9E30-DC7E0061E22A}" type="presOf" srcId="{BDF645CD-DFE7-4416-AF63-9544F316F5FF}" destId="{E05EDC46-B8F3-42BC-8952-93EE845D9DEF}" srcOrd="0" destOrd="0" presId="urn:microsoft.com/office/officeart/2005/8/layout/cycle3"/>
    <dgm:cxn modelId="{3D3D4111-7CEF-4CE0-8A13-B6378C889498}" srcId="{4DE67052-BE49-48A8-8A80-CA37A804255F}" destId="{9CBF41CA-A48C-4ADA-A87D-5736DE420D77}" srcOrd="4" destOrd="0" parTransId="{E2295BD6-760E-4CB7-898F-91CE5FD1A30C}" sibTransId="{F7E8E6D9-CA16-467A-AC4C-036F1FDDFD51}"/>
    <dgm:cxn modelId="{989702AE-3500-459A-8508-8B3E9F96ABED}" srcId="{4DE67052-BE49-48A8-8A80-CA37A804255F}" destId="{FB7367ED-6AD5-4826-B8E6-E61B0D7E2F3E}" srcOrd="0" destOrd="0" parTransId="{7AB4D857-270C-4EF4-828F-8C9273775D6A}" sibTransId="{301457CC-BBFB-4F44-924D-6A53C0BC9949}"/>
    <dgm:cxn modelId="{C60EDDC9-7EF1-4F96-BAFB-E03DA650B732}" srcId="{4DE67052-BE49-48A8-8A80-CA37A804255F}" destId="{2273749A-B111-4149-8E26-B200C432FA70}" srcOrd="2" destOrd="0" parTransId="{923D298E-6C4A-493E-B015-0A95992D9DFD}" sibTransId="{D42361A4-F72E-421B-AEF9-CF2C1B4C1A23}"/>
    <dgm:cxn modelId="{7557AA96-4640-484D-AE3B-ADAA5CE1F071}" type="presOf" srcId="{474130AC-2D89-43B1-8EF0-7F5C5743DFF4}" destId="{4D70E0AB-C7A6-456D-85DB-F446246FBFF2}" srcOrd="0" destOrd="0" presId="urn:microsoft.com/office/officeart/2005/8/layout/cycle3"/>
    <dgm:cxn modelId="{1BD606E4-C368-43FB-A659-3B6CDC78265C}" type="presOf" srcId="{301457CC-BBFB-4F44-924D-6A53C0BC9949}" destId="{5EDAE31C-7409-45A6-B6C5-8785BC0FC498}" srcOrd="0" destOrd="0" presId="urn:microsoft.com/office/officeart/2005/8/layout/cycle3"/>
    <dgm:cxn modelId="{B49D2E2C-F5A4-4F61-8FCF-D54B4CAAE065}" type="presParOf" srcId="{CC83D49D-B376-4401-B283-F727BAFA2E7F}" destId="{08FBF5B5-2258-44C7-818F-EB221C72A48B}" srcOrd="0" destOrd="0" presId="urn:microsoft.com/office/officeart/2005/8/layout/cycle3"/>
    <dgm:cxn modelId="{934A0B01-201D-429D-8F42-A69A6CB1C332}" type="presParOf" srcId="{08FBF5B5-2258-44C7-818F-EB221C72A48B}" destId="{A48E5AE9-56E5-457A-95EA-6A58A521C2CE}" srcOrd="0" destOrd="0" presId="urn:microsoft.com/office/officeart/2005/8/layout/cycle3"/>
    <dgm:cxn modelId="{BE46D4E0-C51D-4756-8939-C1828FDD6D55}" type="presParOf" srcId="{08FBF5B5-2258-44C7-818F-EB221C72A48B}" destId="{5EDAE31C-7409-45A6-B6C5-8785BC0FC498}" srcOrd="1" destOrd="0" presId="urn:microsoft.com/office/officeart/2005/8/layout/cycle3"/>
    <dgm:cxn modelId="{DFAD0726-2E58-4E80-82BF-4AA4FBFFA403}" type="presParOf" srcId="{08FBF5B5-2258-44C7-818F-EB221C72A48B}" destId="{E05EDC46-B8F3-42BC-8952-93EE845D9DEF}" srcOrd="2" destOrd="0" presId="urn:microsoft.com/office/officeart/2005/8/layout/cycle3"/>
    <dgm:cxn modelId="{FB2BE3E0-9C57-40FB-A20E-F6B06F53550E}" type="presParOf" srcId="{08FBF5B5-2258-44C7-818F-EB221C72A48B}" destId="{39B4CC76-1897-4FD8-9C2A-C13E72AF7845}" srcOrd="3" destOrd="0" presId="urn:microsoft.com/office/officeart/2005/8/layout/cycle3"/>
    <dgm:cxn modelId="{20CDECC8-2CF0-4153-89A7-6217D713040B}" type="presParOf" srcId="{08FBF5B5-2258-44C7-818F-EB221C72A48B}" destId="{4D70E0AB-C7A6-456D-85DB-F446246FBFF2}" srcOrd="4" destOrd="0" presId="urn:microsoft.com/office/officeart/2005/8/layout/cycle3"/>
    <dgm:cxn modelId="{5D577048-F202-4E9F-B4BE-23911B107949}" type="presParOf" srcId="{08FBF5B5-2258-44C7-818F-EB221C72A48B}" destId="{0EE0563E-222D-40BB-B4B4-6761B2FCA050}" srcOrd="5" destOrd="0" presId="urn:microsoft.com/office/officeart/2005/8/layout/cycle3"/>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AE31C-7409-45A6-B6C5-8785BC0FC498}">
      <dsp:nvSpPr>
        <dsp:cNvPr id="0" name=""/>
        <dsp:cNvSpPr/>
      </dsp:nvSpPr>
      <dsp:spPr>
        <a:xfrm>
          <a:off x="1507875" y="-31679"/>
          <a:ext cx="5260740" cy="5260740"/>
        </a:xfrm>
        <a:prstGeom prst="circularArrow">
          <a:avLst>
            <a:gd name="adj1" fmla="val 5544"/>
            <a:gd name="adj2" fmla="val 330680"/>
            <a:gd name="adj3" fmla="val 13816518"/>
            <a:gd name="adj4" fmla="val 17361309"/>
            <a:gd name="adj5" fmla="val 5757"/>
          </a:avLst>
        </a:prstGeom>
        <a:gradFill rotWithShape="0">
          <a:gsLst>
            <a:gs pos="0">
              <a:srgbClr val="C0504D">
                <a:tint val="40000"/>
                <a:hueOff val="0"/>
                <a:satOff val="0"/>
                <a:lumOff val="0"/>
                <a:alphaOff val="0"/>
                <a:shade val="51000"/>
                <a:satMod val="130000"/>
              </a:srgbClr>
            </a:gs>
            <a:gs pos="80000">
              <a:srgbClr val="C0504D">
                <a:tint val="40000"/>
                <a:hueOff val="0"/>
                <a:satOff val="0"/>
                <a:lumOff val="0"/>
                <a:alphaOff val="0"/>
                <a:shade val="93000"/>
                <a:satMod val="130000"/>
              </a:srgbClr>
            </a:gs>
            <a:gs pos="100000">
              <a:srgbClr val="C0504D">
                <a:tint val="40000"/>
                <a:hueOff val="0"/>
                <a:satOff val="0"/>
                <a:lumOff val="0"/>
                <a:alphaOff val="0"/>
                <a:shade val="94000"/>
                <a:satMod val="135000"/>
              </a:srgb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A48E5AE9-56E5-457A-95EA-6A58A521C2CE}">
      <dsp:nvSpPr>
        <dsp:cNvPr id="0" name=""/>
        <dsp:cNvSpPr/>
      </dsp:nvSpPr>
      <dsp:spPr>
        <a:xfrm>
          <a:off x="2901621" y="1940"/>
          <a:ext cx="2473248" cy="1236624"/>
        </a:xfrm>
        <a:prstGeom prst="roundRect">
          <a:avLst/>
        </a:prstGeom>
        <a:solidFill>
          <a:sysClr val="window" lastClr="FFFFFF"/>
        </a:solidFill>
        <a:ln w="25400" cap="flat" cmpd="sng" algn="ctr">
          <a:solidFill>
            <a:sysClr val="windowText" lastClr="000000"/>
          </a:solidFill>
          <a:prstDash val="solid"/>
          <a:miter lim="800000"/>
        </a:ln>
        <a:effectLst/>
        <a:scene3d>
          <a:camera prst="orthographicFront"/>
          <a:lightRig rig="flat" dir="t"/>
        </a:scene3d>
        <a:sp3d/>
      </dsp:spPr>
      <dsp:style>
        <a:lnRef idx="2">
          <a:schemeClr val="dk1"/>
        </a:lnRef>
        <a:fillRef idx="1">
          <a:schemeClr val="lt1"/>
        </a:fillRef>
        <a:effectRef idx="0">
          <a:schemeClr val="dk1"/>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a:solidFill>
                <a:sysClr val="windowText" lastClr="000000"/>
              </a:solidFill>
              <a:latin typeface="Calibri"/>
              <a:ea typeface="+mn-ea"/>
              <a:cs typeface="+mn-cs"/>
            </a:rPr>
            <a:t>Identify problems and needs</a:t>
          </a:r>
          <a:endParaRPr lang="ar-SA" sz="1600" b="1" kern="1200">
            <a:solidFill>
              <a:sysClr val="windowText" lastClr="000000"/>
            </a:solidFill>
            <a:latin typeface="Calibri"/>
            <a:ea typeface="+mn-ea"/>
            <a:cs typeface="Times New Roman"/>
          </a:endParaRPr>
        </a:p>
      </dsp:txBody>
      <dsp:txXfrm>
        <a:off x="2961988" y="62307"/>
        <a:ext cx="2352514" cy="1115890"/>
      </dsp:txXfrm>
    </dsp:sp>
    <dsp:sp modelId="{E05EDC46-B8F3-42BC-8952-93EE845D9DEF}">
      <dsp:nvSpPr>
        <dsp:cNvPr id="0" name=""/>
        <dsp:cNvSpPr/>
      </dsp:nvSpPr>
      <dsp:spPr>
        <a:xfrm>
          <a:off x="5035208" y="1552082"/>
          <a:ext cx="2473248" cy="1236624"/>
        </a:xfrm>
        <a:prstGeom prst="roundRect">
          <a:avLst/>
        </a:prstGeom>
        <a:solidFill>
          <a:sysClr val="window" lastClr="FFFFFF"/>
        </a:solidFill>
        <a:ln w="25400" cap="flat" cmpd="sng" algn="ctr">
          <a:solidFill>
            <a:sysClr val="windowText" lastClr="000000"/>
          </a:solidFill>
          <a:prstDash val="solid"/>
          <a:miter lim="800000"/>
        </a:ln>
        <a:effectLst/>
        <a:scene3d>
          <a:camera prst="orthographicFront"/>
          <a:lightRig rig="flat" dir="t"/>
        </a:scene3d>
        <a:sp3d/>
      </dsp:spPr>
      <dsp:style>
        <a:lnRef idx="2">
          <a:schemeClr val="dk1"/>
        </a:lnRef>
        <a:fillRef idx="1">
          <a:schemeClr val="lt1"/>
        </a:fillRef>
        <a:effectRef idx="0">
          <a:schemeClr val="dk1"/>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a:solidFill>
                <a:sysClr val="windowText" lastClr="000000"/>
              </a:solidFill>
              <a:latin typeface="Calibri"/>
              <a:ea typeface="+mn-ea"/>
              <a:cs typeface="+mn-cs"/>
            </a:rPr>
            <a:t>Relate problems to modifiable and limiting factors</a:t>
          </a:r>
          <a:endParaRPr lang="ar-SA" sz="1600" b="1" kern="1200">
            <a:solidFill>
              <a:sysClr val="windowText" lastClr="000000"/>
            </a:solidFill>
            <a:latin typeface="Calibri"/>
            <a:ea typeface="+mn-ea"/>
            <a:cs typeface="Times New Roman"/>
          </a:endParaRPr>
        </a:p>
      </dsp:txBody>
      <dsp:txXfrm>
        <a:off x="5095575" y="1612449"/>
        <a:ext cx="2352514" cy="1115890"/>
      </dsp:txXfrm>
    </dsp:sp>
    <dsp:sp modelId="{39B4CC76-1897-4FD8-9C2A-C13E72AF7845}">
      <dsp:nvSpPr>
        <dsp:cNvPr id="0" name=""/>
        <dsp:cNvSpPr/>
      </dsp:nvSpPr>
      <dsp:spPr>
        <a:xfrm>
          <a:off x="4220251" y="4060264"/>
          <a:ext cx="2473248" cy="1236624"/>
        </a:xfrm>
        <a:prstGeom prst="roundRect">
          <a:avLst/>
        </a:prstGeom>
        <a:solidFill>
          <a:sysClr val="window" lastClr="FFFFFF"/>
        </a:solidFill>
        <a:ln w="25400" cap="flat" cmpd="sng" algn="ctr">
          <a:solidFill>
            <a:sysClr val="windowText" lastClr="000000"/>
          </a:solidFill>
          <a:prstDash val="solid"/>
          <a:miter lim="800000"/>
        </a:ln>
        <a:effectLst/>
        <a:scene3d>
          <a:camera prst="orthographicFront"/>
          <a:lightRig rig="flat" dir="t"/>
        </a:scene3d>
        <a:sp3d/>
      </dsp:spPr>
      <dsp:style>
        <a:lnRef idx="2">
          <a:schemeClr val="dk1"/>
        </a:lnRef>
        <a:fillRef idx="1">
          <a:schemeClr val="lt1"/>
        </a:fillRef>
        <a:effectRef idx="0">
          <a:schemeClr val="dk1"/>
        </a:effectRef>
        <a:fontRef idx="minor">
          <a:schemeClr val="dk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n-US" sz="1100" b="1" kern="1200">
              <a:solidFill>
                <a:sysClr val="windowText" lastClr="000000"/>
              </a:solidFill>
              <a:latin typeface="Calibri"/>
              <a:ea typeface="+mn-ea"/>
              <a:cs typeface="+mn-cs"/>
            </a:rPr>
            <a:t>- </a:t>
          </a:r>
          <a:r>
            <a:rPr lang="en-US" sz="1600" b="1" kern="1200">
              <a:solidFill>
                <a:sysClr val="windowText" lastClr="000000"/>
              </a:solidFill>
              <a:latin typeface="Calibri"/>
              <a:ea typeface="+mn-ea"/>
              <a:cs typeface="+mn-cs"/>
            </a:rPr>
            <a:t>Define </a:t>
          </a:r>
          <a:r>
            <a:rPr lang="en-US" sz="1800" b="1" kern="1200">
              <a:solidFill>
                <a:sysClr val="windowText" lastClr="000000"/>
              </a:solidFill>
              <a:latin typeface="Calibri"/>
              <a:ea typeface="+mn-ea"/>
              <a:cs typeface="+mn-cs"/>
            </a:rPr>
            <a:t>target problems</a:t>
          </a:r>
          <a:endParaRPr lang="ar-SA" sz="1800" b="1" kern="1200">
            <a:solidFill>
              <a:sysClr val="windowText" lastClr="000000"/>
            </a:solidFill>
            <a:latin typeface="Calibri"/>
            <a:ea typeface="+mn-ea"/>
            <a:cs typeface="Times New Roman"/>
          </a:endParaRPr>
        </a:p>
        <a:p>
          <a:pPr lvl="0" algn="ctr" defTabSz="488950" rtl="0">
            <a:lnSpc>
              <a:spcPct val="90000"/>
            </a:lnSpc>
            <a:spcBef>
              <a:spcPct val="0"/>
            </a:spcBef>
            <a:spcAft>
              <a:spcPct val="35000"/>
            </a:spcAft>
          </a:pPr>
          <a:r>
            <a:rPr lang="en-US" sz="1800" b="1" kern="1200">
              <a:solidFill>
                <a:sysClr val="windowText" lastClr="000000"/>
              </a:solidFill>
              <a:latin typeface="Calibri"/>
              <a:ea typeface="+mn-ea"/>
              <a:cs typeface="+mn-cs"/>
            </a:rPr>
            <a:t>- Select appropriate measures</a:t>
          </a:r>
          <a:endParaRPr lang="ar-SA" sz="1800" b="1" kern="1200">
            <a:solidFill>
              <a:sysClr val="windowText" lastClr="000000"/>
            </a:solidFill>
            <a:latin typeface="Calibri"/>
            <a:ea typeface="+mn-ea"/>
            <a:cs typeface="Times New Roman"/>
          </a:endParaRPr>
        </a:p>
      </dsp:txBody>
      <dsp:txXfrm>
        <a:off x="4280618" y="4120631"/>
        <a:ext cx="2352514" cy="1115890"/>
      </dsp:txXfrm>
    </dsp:sp>
    <dsp:sp modelId="{4D70E0AB-C7A6-456D-85DB-F446246FBFF2}">
      <dsp:nvSpPr>
        <dsp:cNvPr id="0" name=""/>
        <dsp:cNvSpPr/>
      </dsp:nvSpPr>
      <dsp:spPr>
        <a:xfrm>
          <a:off x="1582992" y="4060264"/>
          <a:ext cx="2473248" cy="1236624"/>
        </a:xfrm>
        <a:prstGeom prst="roundRect">
          <a:avLst/>
        </a:prstGeom>
        <a:solidFill>
          <a:sysClr val="window" lastClr="FFFFFF"/>
        </a:solidFill>
        <a:ln w="25400" cap="flat" cmpd="sng" algn="ctr">
          <a:solidFill>
            <a:sysClr val="windowText" lastClr="000000"/>
          </a:solidFill>
          <a:prstDash val="solid"/>
          <a:miter lim="800000"/>
        </a:ln>
        <a:effectLst/>
        <a:scene3d>
          <a:camera prst="orthographicFront"/>
          <a:lightRig rig="flat" dir="t"/>
        </a:scene3d>
        <a:sp3d/>
      </dsp:spPr>
      <dsp:style>
        <a:lnRef idx="2">
          <a:schemeClr val="dk1"/>
        </a:lnRef>
        <a:fillRef idx="1">
          <a:schemeClr val="lt1"/>
        </a:fillRef>
        <a:effectRef idx="0">
          <a:schemeClr val="dk1"/>
        </a:effectRef>
        <a:fontRef idx="minor">
          <a:schemeClr val="dk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en-US" sz="1600" b="1" kern="1200">
              <a:solidFill>
                <a:sysClr val="windowText" lastClr="000000"/>
              </a:solidFill>
              <a:latin typeface="Calibri"/>
              <a:ea typeface="+mn-ea"/>
              <a:cs typeface="+mn-cs"/>
            </a:rPr>
            <a:t>Plan, </a:t>
          </a:r>
          <a:r>
            <a:rPr lang="en-US" sz="1400" b="1" kern="1200">
              <a:solidFill>
                <a:sysClr val="windowText" lastClr="000000"/>
              </a:solidFill>
              <a:latin typeface="Calibri"/>
              <a:ea typeface="+mn-ea"/>
              <a:cs typeface="+mn-cs"/>
            </a:rPr>
            <a:t>implement</a:t>
          </a:r>
          <a:r>
            <a:rPr lang="en-US" sz="1600" b="1" kern="1200">
              <a:solidFill>
                <a:sysClr val="windowText" lastClr="000000"/>
              </a:solidFill>
              <a:latin typeface="Calibri"/>
              <a:ea typeface="+mn-ea"/>
              <a:cs typeface="+mn-cs"/>
            </a:rPr>
            <a:t>, and</a:t>
          </a:r>
          <a:endParaRPr lang="ar-SA" sz="1600" b="1" kern="1200">
            <a:solidFill>
              <a:sysClr val="windowText" lastClr="000000"/>
            </a:solidFill>
            <a:latin typeface="Calibri"/>
            <a:ea typeface="+mn-ea"/>
            <a:cs typeface="Times New Roman"/>
          </a:endParaRPr>
        </a:p>
        <a:p>
          <a:pPr lvl="0" algn="ctr" defTabSz="711200" rtl="1">
            <a:lnSpc>
              <a:spcPct val="90000"/>
            </a:lnSpc>
            <a:spcBef>
              <a:spcPct val="0"/>
            </a:spcBef>
            <a:spcAft>
              <a:spcPct val="35000"/>
            </a:spcAft>
          </a:pPr>
          <a:r>
            <a:rPr lang="en-US" sz="1600" b="1" kern="1200">
              <a:solidFill>
                <a:sysClr val="windowText" lastClr="000000"/>
              </a:solidFill>
              <a:latin typeface="Calibri"/>
              <a:ea typeface="+mn-ea"/>
              <a:cs typeface="+mn-cs"/>
            </a:rPr>
            <a:t>coordinate interventions</a:t>
          </a:r>
          <a:endParaRPr lang="ar-SA" sz="1600" b="1" kern="1200">
            <a:solidFill>
              <a:sysClr val="windowText" lastClr="000000"/>
            </a:solidFill>
            <a:latin typeface="Calibri"/>
            <a:ea typeface="+mn-ea"/>
            <a:cs typeface="Times New Roman"/>
          </a:endParaRPr>
        </a:p>
      </dsp:txBody>
      <dsp:txXfrm>
        <a:off x="1643359" y="4120631"/>
        <a:ext cx="2352514" cy="1115890"/>
      </dsp:txXfrm>
    </dsp:sp>
    <dsp:sp modelId="{0EE0563E-222D-40BB-B4B4-6761B2FCA050}">
      <dsp:nvSpPr>
        <dsp:cNvPr id="0" name=""/>
        <dsp:cNvSpPr/>
      </dsp:nvSpPr>
      <dsp:spPr>
        <a:xfrm>
          <a:off x="768034" y="1552082"/>
          <a:ext cx="2473248" cy="1236624"/>
        </a:xfrm>
        <a:prstGeom prst="roundRect">
          <a:avLst/>
        </a:prstGeom>
        <a:solidFill>
          <a:sysClr val="window" lastClr="FFFFFF"/>
        </a:solidFill>
        <a:ln w="25400" cap="flat" cmpd="sng" algn="ctr">
          <a:solidFill>
            <a:sysClr val="windowText" lastClr="000000"/>
          </a:solidFill>
          <a:prstDash val="solid"/>
          <a:miter lim="800000"/>
        </a:ln>
        <a:effectLst/>
        <a:scene3d>
          <a:camera prst="orthographicFront"/>
          <a:lightRig rig="flat" dir="t"/>
        </a:scene3d>
        <a:sp3d/>
      </dsp:spPr>
      <dsp:style>
        <a:lnRef idx="2">
          <a:schemeClr val="dk1"/>
        </a:lnRef>
        <a:fillRef idx="1">
          <a:schemeClr val="lt1"/>
        </a:fillRef>
        <a:effectRef idx="0">
          <a:schemeClr val="dk1"/>
        </a:effectRef>
        <a:fontRef idx="minor">
          <a:schemeClr val="dk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n-US" sz="3100" b="1" kern="1200">
              <a:solidFill>
                <a:sysClr val="windowText" lastClr="000000"/>
              </a:solidFill>
              <a:latin typeface="Calibri"/>
              <a:ea typeface="+mn-ea"/>
              <a:cs typeface="+mn-cs"/>
            </a:rPr>
            <a:t>Assess effects</a:t>
          </a:r>
          <a:endParaRPr lang="ar-SA" sz="3100" b="1" kern="1200">
            <a:solidFill>
              <a:sysClr val="windowText" lastClr="000000"/>
            </a:solidFill>
            <a:latin typeface="Calibri"/>
            <a:ea typeface="+mn-ea"/>
            <a:cs typeface="Times New Roman"/>
          </a:endParaRPr>
        </a:p>
      </dsp:txBody>
      <dsp:txXfrm>
        <a:off x="828401" y="1612449"/>
        <a:ext cx="2352514" cy="1115890"/>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E3E5B-CFBB-4D5A-901D-85FC912345A7}" type="datetimeFigureOut">
              <a:rPr lang="en-US" smtClean="0"/>
              <a:t>12/18/2020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436D91-BC8D-4884-B0DD-BA09D73AE789}" type="slidenum">
              <a:rPr lang="en-US" smtClean="0"/>
              <a:t>‹#›</a:t>
            </a:fld>
            <a:endParaRPr lang="en-US"/>
          </a:p>
        </p:txBody>
      </p:sp>
    </p:spTree>
    <p:extLst>
      <p:ext uri="{BB962C8B-B14F-4D97-AF65-F5344CB8AC3E}">
        <p14:creationId xmlns:p14="http://schemas.microsoft.com/office/powerpoint/2010/main" val="274293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DBEF20-A39B-4939-A8D0-73BCB31A3D33}" type="datetime1">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69233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8723FC-7354-4728-99BE-6A2810A92434}" type="datetime1">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22686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F7D66-B1BD-40BC-B3D2-EBFA5ADC5775}" type="datetime1">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30647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04910-1804-47E1-B19A-3AC6DD07E70C}" type="datetime1">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6156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A69C8C-DFCD-4F50-8B7D-75511E3528FE}" type="datetime1">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14285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B9CC95-D0CA-4C82-83F6-2E42BE2E52E0}" type="datetime1">
              <a:rPr lang="en-US" smtClean="0"/>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0577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F107A7-09A8-489F-928E-CDB9F3A1AEF2}" type="datetime1">
              <a:rPr lang="en-US" smtClean="0"/>
              <a:t>12/18/2020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16270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68EF1E-4D2F-48EB-A79B-028149AB3C46}" type="datetime1">
              <a:rPr lang="en-US" smtClean="0"/>
              <a:t>12/18/2020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05369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8F18E-CC7E-422B-A971-5357996E36AC}" type="datetime1">
              <a:rPr lang="en-US" smtClean="0"/>
              <a:t>12/18/2020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286678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383A8B-D819-4150-B46D-D665598F24D4}" type="datetime1">
              <a:rPr lang="en-US" smtClean="0"/>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822462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440E37-BAA9-407C-B675-F0D34D20F68A}" type="datetime1">
              <a:rPr lang="en-US" smtClean="0"/>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5910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B29A6-AF6B-49BD-813C-0DBB07A6F925}" type="datetime1">
              <a:rPr lang="en-US" smtClean="0"/>
              <a:t>12/18/2020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A0021-A31D-4EAF-ACC3-76B0558D70C5}" type="slidenum">
              <a:rPr lang="en-US" smtClean="0"/>
              <a:t>‹#›</a:t>
            </a:fld>
            <a:endParaRPr lang="en-US"/>
          </a:p>
        </p:txBody>
      </p:sp>
    </p:spTree>
    <p:extLst>
      <p:ext uri="{BB962C8B-B14F-4D97-AF65-F5344CB8AC3E}">
        <p14:creationId xmlns:p14="http://schemas.microsoft.com/office/powerpoint/2010/main" val="312122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273556" y="1437316"/>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95920" y="239203"/>
            <a:ext cx="5289590" cy="646331"/>
          </a:xfrm>
          <a:prstGeom prst="rect">
            <a:avLst/>
          </a:prstGeom>
        </p:spPr>
        <p:txBody>
          <a:bodyPr wrap="none">
            <a:spAutoFit/>
          </a:bodyPr>
          <a:lstStyle/>
          <a:p>
            <a:pPr algn="ctr"/>
            <a:r>
              <a:rPr lang="ar-IQ" sz="3600" b="1" dirty="0" smtClean="0"/>
              <a:t> </a:t>
            </a:r>
            <a:r>
              <a:rPr lang="en-US" sz="3600" b="1" dirty="0" smtClean="0"/>
              <a:t>Adult Nursing(1) 2</a:t>
            </a:r>
            <a:r>
              <a:rPr lang="en-US" sz="3600" b="1" baseline="30000" dirty="0" smtClean="0"/>
              <a:t>nd</a:t>
            </a:r>
            <a:r>
              <a:rPr lang="en-US" sz="3600" b="1" dirty="0" smtClean="0"/>
              <a:t> Stage</a:t>
            </a:r>
            <a:endParaRPr lang="en-US" sz="3600" b="1" dirty="0"/>
          </a:p>
        </p:txBody>
      </p:sp>
      <p:sp>
        <p:nvSpPr>
          <p:cNvPr id="3" name="Rectangle 2"/>
          <p:cNvSpPr/>
          <p:nvPr/>
        </p:nvSpPr>
        <p:spPr>
          <a:xfrm>
            <a:off x="6030889" y="3969136"/>
            <a:ext cx="4762780" cy="1477328"/>
          </a:xfrm>
          <a:prstGeom prst="rect">
            <a:avLst/>
          </a:prstGeom>
        </p:spPr>
        <p:txBody>
          <a:bodyPr wrap="square">
            <a:spAutoFit/>
          </a:bodyPr>
          <a:lstStyle/>
          <a:p>
            <a:pPr algn="ctr">
              <a:defRPr/>
            </a:pPr>
            <a:r>
              <a:rPr lang="en-US" b="1" dirty="0" smtClean="0">
                <a:cs typeface="+mj-cs"/>
              </a:rPr>
              <a:t>By</a:t>
            </a:r>
          </a:p>
          <a:p>
            <a:pPr algn="ctr">
              <a:defRPr/>
            </a:pPr>
            <a:r>
              <a:rPr lang="en-US" b="1" dirty="0" smtClean="0">
                <a:cs typeface="+mj-cs"/>
              </a:rPr>
              <a:t> Assistant. Lecturer. </a:t>
            </a:r>
            <a:r>
              <a:rPr lang="en-US" b="1" dirty="0" err="1" smtClean="0">
                <a:cs typeface="+mj-cs"/>
              </a:rPr>
              <a:t>Zainab</a:t>
            </a:r>
            <a:r>
              <a:rPr lang="en-US" b="1" dirty="0" smtClean="0">
                <a:cs typeface="+mj-cs"/>
              </a:rPr>
              <a:t> Salman </a:t>
            </a:r>
            <a:r>
              <a:rPr lang="en-US" b="1" dirty="0" err="1" smtClean="0">
                <a:cs typeface="+mj-cs"/>
              </a:rPr>
              <a:t>Dawood</a:t>
            </a:r>
            <a:endParaRPr lang="en-US" b="1" dirty="0" smtClean="0">
              <a:cs typeface="+mj-cs"/>
            </a:endParaRPr>
          </a:p>
          <a:p>
            <a:pPr algn="ctr">
              <a:defRPr/>
            </a:pPr>
            <a:r>
              <a:rPr lang="en-US" b="1" dirty="0" smtClean="0">
                <a:cs typeface="+mj-cs"/>
              </a:rPr>
              <a:t>Fundamentals of Nursing Department</a:t>
            </a:r>
          </a:p>
          <a:p>
            <a:pPr algn="ctr">
              <a:defRPr/>
            </a:pPr>
            <a:r>
              <a:rPr lang="en-US" b="1" dirty="0" smtClean="0">
                <a:cs typeface="+mj-cs"/>
              </a:rPr>
              <a:t>College of Nursing</a:t>
            </a:r>
          </a:p>
          <a:p>
            <a:pPr algn="ctr">
              <a:defRPr/>
            </a:pPr>
            <a:r>
              <a:rPr lang="en-US" b="1" dirty="0" smtClean="0">
                <a:cs typeface="+mj-cs"/>
              </a:rPr>
              <a:t>University of </a:t>
            </a:r>
            <a:r>
              <a:rPr lang="en-US" b="1" dirty="0" err="1" smtClean="0">
                <a:cs typeface="+mj-cs"/>
              </a:rPr>
              <a:t>Basrah</a:t>
            </a:r>
            <a:endParaRPr lang="en-GB" b="1" dirty="0">
              <a:cs typeface="+mj-cs"/>
            </a:endParaRPr>
          </a:p>
        </p:txBody>
      </p:sp>
      <p:pic>
        <p:nvPicPr>
          <p:cNvPr id="16" name="Picture 2" descr="Image result for university of basra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517" y="195296"/>
            <a:ext cx="1148443" cy="11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 xmlns:a16="http://schemas.microsoft.com/office/drawing/2014/main" id="{4664DB9F-59BB-47A5-8080-662EED16E9E1}"/>
              </a:ext>
            </a:extLst>
          </p:cNvPr>
          <p:cNvSpPr/>
          <p:nvPr/>
        </p:nvSpPr>
        <p:spPr>
          <a:xfrm>
            <a:off x="5203064" y="1770089"/>
            <a:ext cx="6667507" cy="1843582"/>
          </a:xfrm>
          <a:prstGeom prst="rect">
            <a:avLst/>
          </a:prstGeom>
        </p:spPr>
        <p:txBody>
          <a:bodyPr wrap="square">
            <a:spAutoFit/>
          </a:bodyPr>
          <a:lstStyle/>
          <a:p>
            <a:pPr algn="ctr">
              <a:lnSpc>
                <a:spcPct val="150000"/>
              </a:lnSpc>
            </a:pPr>
            <a:r>
              <a:rPr lang="en-US" sz="4000" b="1" dirty="0" smtClean="0"/>
              <a:t>Rehabilitation in Nursing</a:t>
            </a:r>
          </a:p>
          <a:p>
            <a:pPr algn="ctr">
              <a:lnSpc>
                <a:spcPct val="150000"/>
              </a:lnSpc>
            </a:pPr>
            <a:r>
              <a:rPr lang="en-US" sz="4000" b="1" dirty="0" smtClean="0"/>
              <a:t>Lecture 2</a:t>
            </a:r>
            <a:endParaRPr lang="en-US" sz="4000" b="1" dirty="0"/>
          </a:p>
        </p:txBody>
      </p:sp>
      <p:grpSp>
        <p:nvGrpSpPr>
          <p:cNvPr id="17" name="Group 16">
            <a:extLst>
              <a:ext uri="{FF2B5EF4-FFF2-40B4-BE49-F238E27FC236}">
                <a16:creationId xmlns="" xmlns:a16="http://schemas.microsoft.com/office/drawing/2014/main" id="{EF240524-FD1C-4D7A-81C5-EC549C440BAE}"/>
              </a:ext>
            </a:extLst>
          </p:cNvPr>
          <p:cNvGrpSpPr/>
          <p:nvPr/>
        </p:nvGrpSpPr>
        <p:grpSpPr>
          <a:xfrm>
            <a:off x="185529" y="6405382"/>
            <a:ext cx="11633938" cy="369332"/>
            <a:chOff x="185529" y="6405382"/>
            <a:chExt cx="11633938" cy="369332"/>
          </a:xfrm>
        </p:grpSpPr>
        <p:cxnSp>
          <p:nvCxnSpPr>
            <p:cNvPr id="19" name="Straight Connector 18">
              <a:extLst>
                <a:ext uri="{FF2B5EF4-FFF2-40B4-BE49-F238E27FC236}">
                  <a16:creationId xmlns="" xmlns:a16="http://schemas.microsoft.com/office/drawing/2014/main" id="{5BA06214-1B13-4837-BBC6-F80A38D6FFEB}"/>
                </a:ext>
              </a:extLst>
            </p:cNvPr>
            <p:cNvCxnSpPr/>
            <p:nvPr/>
          </p:nvCxnSpPr>
          <p:spPr>
            <a:xfrm flipH="1">
              <a:off x="304800" y="6412317"/>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 xmlns:a16="http://schemas.microsoft.com/office/drawing/2014/main" id="{BBFDE99E-14D5-4903-9CE7-4F43A9CB7AB8}"/>
                </a:ext>
              </a:extLst>
            </p:cNvPr>
            <p:cNvSpPr/>
            <p:nvPr/>
          </p:nvSpPr>
          <p:spPr>
            <a:xfrm>
              <a:off x="185529" y="6405382"/>
              <a:ext cx="7908472" cy="369332"/>
            </a:xfrm>
            <a:prstGeom prst="rect">
              <a:avLst/>
            </a:prstGeom>
          </p:spPr>
          <p:txBody>
            <a:bodyPr wrap="square">
              <a:spAutoFit/>
            </a:bodyPr>
            <a:lstStyle/>
            <a:p>
              <a:pPr>
                <a:defRPr/>
              </a:pPr>
              <a:r>
                <a:rPr lang="en-GB" dirty="0"/>
                <a:t>University of </a:t>
              </a:r>
              <a:r>
                <a:rPr lang="en-GB" dirty="0" err="1"/>
                <a:t>Basrah</a:t>
              </a:r>
              <a:r>
                <a:rPr lang="en-GB" dirty="0"/>
                <a:t> </a:t>
              </a:r>
              <a:r>
                <a:rPr lang="en-GB" dirty="0" smtClean="0"/>
                <a:t>–</a:t>
              </a:r>
              <a:r>
                <a:rPr lang="en-US" dirty="0" smtClean="0"/>
                <a:t>College of Nursing </a:t>
              </a:r>
              <a:r>
                <a:rPr lang="en-GB" dirty="0" smtClean="0"/>
                <a:t>– Fundamentals of Nursing Department </a:t>
              </a:r>
              <a:endParaRPr lang="en-GB" dirty="0"/>
            </a:p>
          </p:txBody>
        </p:sp>
      </p:grpSp>
      <p:sp>
        <p:nvSpPr>
          <p:cNvPr id="4" name="Rectangle 3">
            <a:extLst>
              <a:ext uri="{FF2B5EF4-FFF2-40B4-BE49-F238E27FC236}">
                <a16:creationId xmlns="" xmlns:a16="http://schemas.microsoft.com/office/drawing/2014/main" id="{8619569C-F51C-4D5F-9554-C9384EBEA533}"/>
              </a:ext>
            </a:extLst>
          </p:cNvPr>
          <p:cNvSpPr/>
          <p:nvPr/>
        </p:nvSpPr>
        <p:spPr>
          <a:xfrm>
            <a:off x="495517" y="1844516"/>
            <a:ext cx="4527057" cy="394282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tx1"/>
              </a:solidFill>
            </a:endParaRPr>
          </a:p>
        </p:txBody>
      </p:sp>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8676" y="195296"/>
            <a:ext cx="1659432" cy="1128788"/>
          </a:xfrm>
          <a:prstGeom prst="rect">
            <a:avLst/>
          </a:prstGeom>
        </p:spPr>
      </p:pic>
      <p:pic>
        <p:nvPicPr>
          <p:cNvPr id="8" name="صورة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518" y="1844517"/>
            <a:ext cx="4527056" cy="3942820"/>
          </a:xfrm>
          <a:prstGeom prst="rect">
            <a:avLst/>
          </a:prstGeom>
        </p:spPr>
      </p:pic>
    </p:spTree>
    <p:extLst>
      <p:ext uri="{BB962C8B-B14F-4D97-AF65-F5344CB8AC3E}">
        <p14:creationId xmlns:p14="http://schemas.microsoft.com/office/powerpoint/2010/main" val="1977933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10</a:t>
            </a:r>
            <a:endParaRPr lang="en-US" dirty="0">
              <a:solidFill>
                <a:prstClr val="black"/>
              </a:solidFill>
            </a:endParaRPr>
          </a:p>
        </p:txBody>
      </p:sp>
      <p:sp>
        <p:nvSpPr>
          <p:cNvPr id="2" name="مستطيل 1"/>
          <p:cNvSpPr/>
          <p:nvPr/>
        </p:nvSpPr>
        <p:spPr>
          <a:xfrm>
            <a:off x="726832" y="586206"/>
            <a:ext cx="10410092" cy="4739759"/>
          </a:xfrm>
          <a:prstGeom prst="rect">
            <a:avLst/>
          </a:prstGeom>
        </p:spPr>
        <p:txBody>
          <a:bodyPr wrap="square">
            <a:spAutoFit/>
          </a:bodyPr>
          <a:lstStyle/>
          <a:p>
            <a:pPr algn="ctr">
              <a:lnSpc>
                <a:spcPct val="150000"/>
              </a:lnSpc>
              <a:spcAft>
                <a:spcPts val="1000"/>
              </a:spcAft>
            </a:pPr>
            <a:r>
              <a:rPr lang="en-US" sz="2400" b="1" u="sng" dirty="0">
                <a:latin typeface="Times New Roman"/>
                <a:ea typeface="Times New Roman"/>
                <a:cs typeface="Arial"/>
              </a:rPr>
              <a:t>Process of Rehabilitation</a:t>
            </a:r>
            <a:endParaRPr lang="en-US" sz="1400" dirty="0">
              <a:ea typeface="Calibri"/>
              <a:cs typeface="Arial"/>
            </a:endParaRPr>
          </a:p>
          <a:p>
            <a:pPr algn="just">
              <a:lnSpc>
                <a:spcPct val="150000"/>
              </a:lnSpc>
              <a:spcAft>
                <a:spcPts val="1000"/>
              </a:spcAft>
            </a:pPr>
            <a:r>
              <a:rPr lang="en-US" sz="2400" dirty="0">
                <a:latin typeface="Times New Roman"/>
                <a:ea typeface="Times New Roman"/>
                <a:cs typeface="Arial"/>
              </a:rPr>
              <a:t>Rehabilitation process involves:</a:t>
            </a:r>
            <a:endParaRPr lang="en-US" sz="1600" dirty="0">
              <a:ea typeface="Calibri"/>
              <a:cs typeface="Arial"/>
            </a:endParaRPr>
          </a:p>
          <a:p>
            <a:pPr marL="342900" lvl="0" indent="-342900" algn="just">
              <a:lnSpc>
                <a:spcPct val="150000"/>
              </a:lnSpc>
              <a:spcAft>
                <a:spcPts val="1000"/>
              </a:spcAft>
              <a:buFont typeface="+mj-lt"/>
              <a:buAutoNum type="arabicParenR"/>
            </a:pPr>
            <a:r>
              <a:rPr lang="en-US" sz="2400" dirty="0">
                <a:latin typeface="Times New Roman"/>
                <a:ea typeface="Times New Roman"/>
                <a:cs typeface="Arial"/>
              </a:rPr>
              <a:t>Identification of a person’s problems and needs.</a:t>
            </a:r>
            <a:endParaRPr lang="en-US" sz="1600" dirty="0">
              <a:ea typeface="Calibri"/>
              <a:cs typeface="Arial"/>
            </a:endParaRPr>
          </a:p>
          <a:p>
            <a:pPr marL="342900" lvl="0" indent="-342900" algn="just">
              <a:lnSpc>
                <a:spcPct val="150000"/>
              </a:lnSpc>
              <a:spcAft>
                <a:spcPts val="1000"/>
              </a:spcAft>
              <a:buFont typeface="+mj-lt"/>
              <a:buAutoNum type="arabicParenR"/>
            </a:pPr>
            <a:r>
              <a:rPr lang="en-US" sz="2400" dirty="0">
                <a:latin typeface="Times New Roman"/>
                <a:ea typeface="Times New Roman"/>
                <a:cs typeface="Arial"/>
              </a:rPr>
              <a:t> Relating the problems to relevant factors of the person and the environment.</a:t>
            </a:r>
            <a:endParaRPr lang="en-US" sz="1600" dirty="0">
              <a:ea typeface="Calibri"/>
              <a:cs typeface="Arial"/>
            </a:endParaRPr>
          </a:p>
          <a:p>
            <a:pPr marL="342900" lvl="0" indent="-342900" algn="just">
              <a:lnSpc>
                <a:spcPct val="150000"/>
              </a:lnSpc>
              <a:spcAft>
                <a:spcPts val="1000"/>
              </a:spcAft>
              <a:buFont typeface="+mj-lt"/>
              <a:buAutoNum type="arabicParenR"/>
            </a:pPr>
            <a:r>
              <a:rPr lang="en-US" sz="2400" dirty="0">
                <a:latin typeface="Times New Roman"/>
                <a:ea typeface="Times New Roman"/>
                <a:cs typeface="Arial"/>
              </a:rPr>
              <a:t>Defining rehabilitation goals</a:t>
            </a:r>
            <a:endParaRPr lang="en-US" sz="1600" dirty="0">
              <a:ea typeface="Calibri"/>
              <a:cs typeface="Arial"/>
            </a:endParaRPr>
          </a:p>
          <a:p>
            <a:pPr marL="342900" lvl="0" indent="-342900" algn="just">
              <a:lnSpc>
                <a:spcPct val="150000"/>
              </a:lnSpc>
              <a:spcAft>
                <a:spcPts val="1000"/>
              </a:spcAft>
              <a:buFont typeface="+mj-lt"/>
              <a:buAutoNum type="arabicParenR"/>
            </a:pPr>
            <a:r>
              <a:rPr lang="en-US" sz="2400" dirty="0">
                <a:latin typeface="Times New Roman"/>
                <a:ea typeface="Times New Roman"/>
                <a:cs typeface="Arial"/>
              </a:rPr>
              <a:t>Planning and implementing the measures</a:t>
            </a:r>
            <a:endParaRPr lang="en-US" sz="1600" dirty="0">
              <a:ea typeface="Calibri"/>
              <a:cs typeface="Arial"/>
            </a:endParaRPr>
          </a:p>
          <a:p>
            <a:pPr marL="342900" lvl="0" indent="-342900" algn="just">
              <a:lnSpc>
                <a:spcPct val="150000"/>
              </a:lnSpc>
              <a:spcAft>
                <a:spcPts val="1000"/>
              </a:spcAft>
              <a:buFont typeface="+mj-lt"/>
              <a:buAutoNum type="arabicParenR"/>
            </a:pPr>
            <a:r>
              <a:rPr lang="en-US" sz="2400" dirty="0">
                <a:latin typeface="Times New Roman"/>
                <a:ea typeface="Times New Roman"/>
                <a:cs typeface="Arial"/>
              </a:rPr>
              <a:t>Assessing the effects </a:t>
            </a:r>
            <a:endParaRPr lang="en-US" sz="1600" dirty="0">
              <a:ea typeface="Calibri"/>
              <a:cs typeface="Arial"/>
            </a:endParaRPr>
          </a:p>
        </p:txBody>
      </p:sp>
    </p:spTree>
    <p:extLst>
      <p:ext uri="{BB962C8B-B14F-4D97-AF65-F5344CB8AC3E}">
        <p14:creationId xmlns:p14="http://schemas.microsoft.com/office/powerpoint/2010/main" val="1758324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11</a:t>
            </a:r>
            <a:endParaRPr lang="en-US" dirty="0">
              <a:solidFill>
                <a:prstClr val="black"/>
              </a:solidFill>
            </a:endParaRPr>
          </a:p>
        </p:txBody>
      </p:sp>
      <p:graphicFrame>
        <p:nvGraphicFramePr>
          <p:cNvPr id="6" name="رسم تخطيطي 5"/>
          <p:cNvGraphicFramePr/>
          <p:nvPr>
            <p:extLst>
              <p:ext uri="{D42A27DB-BD31-4B8C-83A1-F6EECF244321}">
                <p14:modId xmlns:p14="http://schemas.microsoft.com/office/powerpoint/2010/main" val="196938662"/>
              </p:ext>
            </p:extLst>
          </p:nvPr>
        </p:nvGraphicFramePr>
        <p:xfrm>
          <a:off x="1465385" y="586155"/>
          <a:ext cx="8276492" cy="5298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324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12</a:t>
            </a:r>
            <a:endParaRPr lang="en-US" dirty="0">
              <a:solidFill>
                <a:prstClr val="black"/>
              </a:solidFill>
            </a:endParaRPr>
          </a:p>
        </p:txBody>
      </p:sp>
      <p:sp>
        <p:nvSpPr>
          <p:cNvPr id="2" name="مستطيل 1"/>
          <p:cNvSpPr/>
          <p:nvPr/>
        </p:nvSpPr>
        <p:spPr>
          <a:xfrm>
            <a:off x="1007766" y="518543"/>
            <a:ext cx="9765323" cy="5186035"/>
          </a:xfrm>
          <a:prstGeom prst="rect">
            <a:avLst/>
          </a:prstGeom>
        </p:spPr>
        <p:txBody>
          <a:bodyPr wrap="square">
            <a:spAutoFit/>
          </a:bodyPr>
          <a:lstStyle/>
          <a:p>
            <a:pPr algn="just">
              <a:lnSpc>
                <a:spcPct val="150000"/>
              </a:lnSpc>
              <a:spcAft>
                <a:spcPts val="1000"/>
              </a:spcAft>
            </a:pPr>
            <a:r>
              <a:rPr lang="en-US" sz="2800" b="1" u="sng" dirty="0">
                <a:latin typeface="Times New Roman"/>
                <a:ea typeface="Times New Roman"/>
                <a:cs typeface="Arial"/>
              </a:rPr>
              <a:t>General responsibilities of the rehabilitation staff nurse</a:t>
            </a:r>
            <a:endParaRPr lang="en-US" sz="1600" dirty="0">
              <a:ea typeface="Calibri"/>
              <a:cs typeface="Arial"/>
            </a:endParaRPr>
          </a:p>
          <a:p>
            <a:pPr algn="just">
              <a:lnSpc>
                <a:spcPct val="150000"/>
              </a:lnSpc>
              <a:spcAft>
                <a:spcPts val="1000"/>
              </a:spcAft>
            </a:pPr>
            <a:r>
              <a:rPr lang="en-US" sz="2400" dirty="0">
                <a:latin typeface="Times New Roman"/>
                <a:ea typeface="Times New Roman"/>
                <a:cs typeface="Arial"/>
              </a:rPr>
              <a:t>1) Possesses the specialized knowledge and clinical skills necessary to provide care for people with physical disability and chronic illness</a:t>
            </a:r>
            <a:endParaRPr lang="en-US" sz="1600" dirty="0">
              <a:ea typeface="Calibri"/>
              <a:cs typeface="Arial"/>
            </a:endParaRPr>
          </a:p>
          <a:p>
            <a:pPr algn="just">
              <a:lnSpc>
                <a:spcPct val="150000"/>
              </a:lnSpc>
              <a:spcAft>
                <a:spcPts val="1000"/>
              </a:spcAft>
            </a:pPr>
            <a:r>
              <a:rPr lang="en-US" sz="2400" dirty="0">
                <a:latin typeface="Times New Roman"/>
                <a:ea typeface="Times New Roman"/>
                <a:cs typeface="Arial"/>
              </a:rPr>
              <a:t>2) Coordinates educational activities and uses appropriate resources to develop and implement an individualized teaching and discharge plan with clients and their families</a:t>
            </a:r>
            <a:endParaRPr lang="en-US" sz="1600" dirty="0">
              <a:ea typeface="Calibri"/>
              <a:cs typeface="Arial"/>
            </a:endParaRPr>
          </a:p>
          <a:p>
            <a:pPr algn="just">
              <a:lnSpc>
                <a:spcPct val="150000"/>
              </a:lnSpc>
              <a:spcAft>
                <a:spcPts val="1000"/>
              </a:spcAft>
            </a:pPr>
            <a:r>
              <a:rPr lang="en-US" sz="2400" dirty="0">
                <a:latin typeface="Times New Roman"/>
                <a:ea typeface="Times New Roman"/>
                <a:cs typeface="Arial"/>
              </a:rPr>
              <a:t>3) Performs hands-on nursing care by utilizing the nursing process to achieve quality outcomes for clients</a:t>
            </a:r>
            <a:endParaRPr lang="en-US" sz="1600" dirty="0">
              <a:ea typeface="Calibri"/>
              <a:cs typeface="Arial"/>
            </a:endParaRPr>
          </a:p>
        </p:txBody>
      </p:sp>
    </p:spTree>
    <p:extLst>
      <p:ext uri="{BB962C8B-B14F-4D97-AF65-F5344CB8AC3E}">
        <p14:creationId xmlns:p14="http://schemas.microsoft.com/office/powerpoint/2010/main" val="1758324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13</a:t>
            </a:r>
            <a:endParaRPr lang="en-US" dirty="0">
              <a:solidFill>
                <a:prstClr val="black"/>
              </a:solidFill>
            </a:endParaRPr>
          </a:p>
        </p:txBody>
      </p:sp>
      <p:sp>
        <p:nvSpPr>
          <p:cNvPr id="2" name="مستطيل 1"/>
          <p:cNvSpPr/>
          <p:nvPr/>
        </p:nvSpPr>
        <p:spPr>
          <a:xfrm>
            <a:off x="738554" y="1255897"/>
            <a:ext cx="10199077" cy="4226798"/>
          </a:xfrm>
          <a:prstGeom prst="rect">
            <a:avLst/>
          </a:prstGeom>
        </p:spPr>
        <p:txBody>
          <a:bodyPr wrap="square">
            <a:spAutoFit/>
          </a:bodyPr>
          <a:lstStyle/>
          <a:p>
            <a:pPr algn="just">
              <a:lnSpc>
                <a:spcPct val="150000"/>
              </a:lnSpc>
              <a:spcAft>
                <a:spcPts val="1000"/>
              </a:spcAft>
            </a:pPr>
            <a:r>
              <a:rPr lang="en-US" sz="2000" dirty="0">
                <a:latin typeface="Times New Roman"/>
                <a:ea typeface="Times New Roman"/>
                <a:cs typeface="Arial"/>
              </a:rPr>
              <a:t>4</a:t>
            </a:r>
            <a:r>
              <a:rPr lang="en-US" sz="2400" dirty="0">
                <a:latin typeface="Times New Roman"/>
                <a:ea typeface="Times New Roman"/>
                <a:cs typeface="Arial"/>
              </a:rPr>
              <a:t>) Coordinates nursing care activities in collaboration with other members of the interdisciplinary rehabilitation team to facilitate achievement of overall goals</a:t>
            </a:r>
            <a:endParaRPr lang="en-US" sz="1600" dirty="0">
              <a:ea typeface="Calibri"/>
              <a:cs typeface="Arial"/>
            </a:endParaRPr>
          </a:p>
          <a:p>
            <a:pPr algn="just">
              <a:lnSpc>
                <a:spcPct val="150000"/>
              </a:lnSpc>
              <a:spcAft>
                <a:spcPts val="1000"/>
              </a:spcAft>
            </a:pPr>
            <a:r>
              <a:rPr lang="en-US" sz="2400" dirty="0">
                <a:latin typeface="Times New Roman"/>
                <a:ea typeface="Times New Roman"/>
                <a:cs typeface="Arial"/>
              </a:rPr>
              <a:t>5) Acts as a resource and a role model for nursing staff and students and participates in activities such as nursing committees and professional organizations that promote the improvement of nursing care. </a:t>
            </a:r>
            <a:endParaRPr lang="en-US" sz="1600" dirty="0">
              <a:ea typeface="Calibri"/>
              <a:cs typeface="Arial"/>
            </a:endParaRPr>
          </a:p>
          <a:p>
            <a:pPr algn="just">
              <a:lnSpc>
                <a:spcPct val="150000"/>
              </a:lnSpc>
              <a:spcAft>
                <a:spcPts val="1000"/>
              </a:spcAft>
            </a:pPr>
            <a:r>
              <a:rPr lang="en-US" sz="2400" dirty="0">
                <a:latin typeface="Times New Roman"/>
                <a:ea typeface="Times New Roman"/>
                <a:cs typeface="Arial"/>
              </a:rPr>
              <a:t>6) Applies nursing research to clinical practice and participates in nursing research studies</a:t>
            </a:r>
            <a:endParaRPr lang="en-US" sz="1600" dirty="0">
              <a:ea typeface="Calibri"/>
              <a:cs typeface="Arial"/>
            </a:endParaRPr>
          </a:p>
        </p:txBody>
      </p:sp>
    </p:spTree>
    <p:extLst>
      <p:ext uri="{BB962C8B-B14F-4D97-AF65-F5344CB8AC3E}">
        <p14:creationId xmlns:p14="http://schemas.microsoft.com/office/powerpoint/2010/main" val="1758324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14</a:t>
            </a:r>
            <a:endParaRPr lang="en-US" dirty="0">
              <a:solidFill>
                <a:prstClr val="black"/>
              </a:solidFill>
            </a:endParaRPr>
          </a:p>
        </p:txBody>
      </p:sp>
      <p:sp>
        <p:nvSpPr>
          <p:cNvPr id="2" name="مستطيل 1"/>
          <p:cNvSpPr/>
          <p:nvPr/>
        </p:nvSpPr>
        <p:spPr>
          <a:xfrm>
            <a:off x="1336431" y="81930"/>
            <a:ext cx="10234246" cy="5863144"/>
          </a:xfrm>
          <a:prstGeom prst="rect">
            <a:avLst/>
          </a:prstGeom>
        </p:spPr>
        <p:txBody>
          <a:bodyPr wrap="square">
            <a:spAutoFit/>
          </a:bodyPr>
          <a:lstStyle/>
          <a:p>
            <a:pPr algn="ctr">
              <a:lnSpc>
                <a:spcPct val="150000"/>
              </a:lnSpc>
              <a:spcAft>
                <a:spcPts val="1000"/>
              </a:spcAft>
            </a:pPr>
            <a:r>
              <a:rPr lang="en-US" sz="2000" b="1" u="sng" dirty="0">
                <a:latin typeface="Times New Roman"/>
                <a:ea typeface="Times New Roman"/>
                <a:cs typeface="Arial"/>
              </a:rPr>
              <a:t>Areas of specialty rehabilitation</a:t>
            </a:r>
            <a:endParaRPr lang="en-US" sz="1200" dirty="0">
              <a:ea typeface="Calibri"/>
              <a:cs typeface="Arial"/>
            </a:endParaRPr>
          </a:p>
          <a:p>
            <a:pPr algn="just">
              <a:lnSpc>
                <a:spcPct val="150000"/>
              </a:lnSpc>
              <a:spcAft>
                <a:spcPts val="1000"/>
              </a:spcAft>
            </a:pPr>
            <a:r>
              <a:rPr lang="en-US" dirty="0">
                <a:latin typeface="Times New Roman"/>
                <a:ea typeface="Times New Roman"/>
                <a:cs typeface="Arial"/>
              </a:rPr>
              <a:t>Although rehabilitation must be a component of every patient’s care, specialty rehabilitation programs have been established in general hospitals, and outpatient facilities. </a:t>
            </a:r>
            <a:endParaRPr lang="en-US" sz="1200" dirty="0">
              <a:ea typeface="Calibri"/>
              <a:cs typeface="Arial"/>
            </a:endParaRPr>
          </a:p>
          <a:p>
            <a:pPr marL="342900" lvl="0" indent="-342900" algn="just">
              <a:lnSpc>
                <a:spcPct val="150000"/>
              </a:lnSpc>
              <a:spcAft>
                <a:spcPts val="1000"/>
              </a:spcAft>
              <a:buBlip>
                <a:blip r:embed="rId2"/>
              </a:buBlip>
            </a:pPr>
            <a:r>
              <a:rPr lang="en-US" dirty="0">
                <a:latin typeface="Times New Roman"/>
                <a:ea typeface="Times New Roman"/>
                <a:cs typeface="Arial"/>
              </a:rPr>
              <a:t>Stroke recovery programs and traumatic brain injury rehabilitation</a:t>
            </a:r>
            <a:endParaRPr lang="en-US" sz="1200" dirty="0">
              <a:ea typeface="Calibri"/>
              <a:cs typeface="Arial"/>
            </a:endParaRPr>
          </a:p>
          <a:p>
            <a:pPr marL="342900" lvl="0" indent="-342900" algn="just">
              <a:lnSpc>
                <a:spcPct val="150000"/>
              </a:lnSpc>
              <a:spcAft>
                <a:spcPts val="1000"/>
              </a:spcAft>
              <a:buBlip>
                <a:blip r:embed="rId2"/>
              </a:buBlip>
            </a:pPr>
            <a:r>
              <a:rPr lang="en-US" dirty="0">
                <a:latin typeface="Times New Roman"/>
                <a:ea typeface="Times New Roman"/>
                <a:cs typeface="Arial"/>
              </a:rPr>
              <a:t>Spinal cord injury rehabilitation programs</a:t>
            </a:r>
            <a:endParaRPr lang="en-US" sz="1200" dirty="0">
              <a:ea typeface="Calibri"/>
              <a:cs typeface="Arial"/>
            </a:endParaRPr>
          </a:p>
          <a:p>
            <a:pPr marL="342900" lvl="0" indent="-342900" algn="just">
              <a:lnSpc>
                <a:spcPct val="150000"/>
              </a:lnSpc>
              <a:spcAft>
                <a:spcPts val="1000"/>
              </a:spcAft>
              <a:buBlip>
                <a:blip r:embed="rId2"/>
              </a:buBlip>
            </a:pPr>
            <a:r>
              <a:rPr lang="en-US" dirty="0">
                <a:latin typeface="Times New Roman"/>
                <a:ea typeface="Times New Roman"/>
                <a:cs typeface="Arial"/>
              </a:rPr>
              <a:t>Orthopedic rehabilitation programs</a:t>
            </a:r>
            <a:endParaRPr lang="en-US" sz="1200" dirty="0">
              <a:ea typeface="Calibri"/>
              <a:cs typeface="Arial"/>
            </a:endParaRPr>
          </a:p>
          <a:p>
            <a:pPr marL="342900" lvl="0" indent="-342900" algn="just">
              <a:lnSpc>
                <a:spcPct val="150000"/>
              </a:lnSpc>
              <a:spcAft>
                <a:spcPts val="1000"/>
              </a:spcAft>
              <a:buBlip>
                <a:blip r:embed="rId2"/>
              </a:buBlip>
            </a:pPr>
            <a:r>
              <a:rPr lang="en-US" dirty="0">
                <a:latin typeface="Times New Roman"/>
                <a:ea typeface="Times New Roman"/>
                <a:cs typeface="Arial"/>
              </a:rPr>
              <a:t>Cardiac rehabilitation</a:t>
            </a:r>
            <a:endParaRPr lang="en-US" sz="1200" dirty="0">
              <a:ea typeface="Calibri"/>
              <a:cs typeface="Arial"/>
            </a:endParaRPr>
          </a:p>
          <a:p>
            <a:pPr marL="342900" lvl="0" indent="-342900" algn="just">
              <a:lnSpc>
                <a:spcPct val="150000"/>
              </a:lnSpc>
              <a:spcAft>
                <a:spcPts val="1000"/>
              </a:spcAft>
              <a:buBlip>
                <a:blip r:embed="rId2"/>
              </a:buBlip>
            </a:pPr>
            <a:r>
              <a:rPr lang="en-US" dirty="0">
                <a:latin typeface="Times New Roman"/>
                <a:ea typeface="Times New Roman"/>
                <a:cs typeface="Arial"/>
              </a:rPr>
              <a:t>Pulmonary rehabilitation programs</a:t>
            </a:r>
            <a:endParaRPr lang="en-US" sz="1200" dirty="0">
              <a:ea typeface="Calibri"/>
              <a:cs typeface="Arial"/>
            </a:endParaRPr>
          </a:p>
          <a:p>
            <a:pPr marL="342900" lvl="0" indent="-342900" algn="just">
              <a:lnSpc>
                <a:spcPct val="150000"/>
              </a:lnSpc>
              <a:spcAft>
                <a:spcPts val="1000"/>
              </a:spcAft>
              <a:buBlip>
                <a:blip r:embed="rId2"/>
              </a:buBlip>
            </a:pPr>
            <a:r>
              <a:rPr lang="en-US" dirty="0">
                <a:latin typeface="Times New Roman"/>
                <a:ea typeface="Times New Roman"/>
                <a:cs typeface="Arial"/>
              </a:rPr>
              <a:t>Comprehensive pain management programs</a:t>
            </a:r>
            <a:endParaRPr lang="en-US" sz="1200" dirty="0">
              <a:ea typeface="Calibri"/>
              <a:cs typeface="Arial"/>
            </a:endParaRPr>
          </a:p>
          <a:p>
            <a:pPr marL="342900" lvl="0" indent="-342900" algn="just">
              <a:lnSpc>
                <a:spcPct val="150000"/>
              </a:lnSpc>
              <a:spcAft>
                <a:spcPts val="1000"/>
              </a:spcAft>
              <a:buBlip>
                <a:blip r:embed="rId2"/>
              </a:buBlip>
            </a:pPr>
            <a:r>
              <a:rPr lang="en-US" dirty="0">
                <a:latin typeface="Times New Roman"/>
                <a:ea typeface="Times New Roman"/>
                <a:cs typeface="Arial"/>
              </a:rPr>
              <a:t>Comprehensive burn rehabilitation programs</a:t>
            </a:r>
            <a:endParaRPr lang="en-US" sz="1200" dirty="0">
              <a:ea typeface="Calibri"/>
              <a:cs typeface="Arial"/>
            </a:endParaRPr>
          </a:p>
          <a:p>
            <a:pPr marL="342900" lvl="0" indent="-342900" algn="just">
              <a:lnSpc>
                <a:spcPct val="150000"/>
              </a:lnSpc>
              <a:spcAft>
                <a:spcPts val="1000"/>
              </a:spcAft>
              <a:buBlip>
                <a:blip r:embed="rId2"/>
              </a:buBlip>
            </a:pPr>
            <a:r>
              <a:rPr lang="en-US" dirty="0">
                <a:latin typeface="Times New Roman"/>
                <a:ea typeface="Times New Roman"/>
                <a:cs typeface="Arial"/>
              </a:rPr>
              <a:t>Pediatric rehabilitation programs</a:t>
            </a:r>
            <a:endParaRPr lang="en-US" sz="1200" dirty="0">
              <a:ea typeface="Calibri"/>
              <a:cs typeface="Arial"/>
            </a:endParaRPr>
          </a:p>
        </p:txBody>
      </p:sp>
    </p:spTree>
    <p:extLst>
      <p:ext uri="{BB962C8B-B14F-4D97-AF65-F5344CB8AC3E}">
        <p14:creationId xmlns:p14="http://schemas.microsoft.com/office/powerpoint/2010/main" val="17583246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15</a:t>
            </a:r>
            <a:endParaRPr lang="en-US" dirty="0">
              <a:solidFill>
                <a:prstClr val="black"/>
              </a:solidFill>
            </a:endParaRPr>
          </a:p>
        </p:txBody>
      </p:sp>
      <p:sp>
        <p:nvSpPr>
          <p:cNvPr id="2" name="مستطيل 1"/>
          <p:cNvSpPr/>
          <p:nvPr/>
        </p:nvSpPr>
        <p:spPr>
          <a:xfrm>
            <a:off x="1072244" y="1361767"/>
            <a:ext cx="9279234" cy="2841804"/>
          </a:xfrm>
          <a:prstGeom prst="rect">
            <a:avLst/>
          </a:prstGeom>
        </p:spPr>
        <p:txBody>
          <a:bodyPr wrap="square">
            <a:spAutoFit/>
          </a:bodyPr>
          <a:lstStyle/>
          <a:p>
            <a:pPr algn="ctr">
              <a:lnSpc>
                <a:spcPct val="150000"/>
              </a:lnSpc>
              <a:spcAft>
                <a:spcPts val="1000"/>
              </a:spcAft>
            </a:pPr>
            <a:r>
              <a:rPr lang="en-US" sz="2800" b="1" u="sng" dirty="0">
                <a:latin typeface="Times New Roman"/>
                <a:ea typeface="Times New Roman"/>
                <a:cs typeface="Arial"/>
              </a:rPr>
              <a:t>Assessment of functional </a:t>
            </a:r>
            <a:r>
              <a:rPr lang="en-US" sz="2800" b="1" u="sng" dirty="0" smtClean="0">
                <a:latin typeface="Times New Roman"/>
                <a:ea typeface="Times New Roman"/>
                <a:cs typeface="Arial"/>
              </a:rPr>
              <a:t>capacity</a:t>
            </a:r>
          </a:p>
          <a:p>
            <a:pPr algn="ctr">
              <a:lnSpc>
                <a:spcPct val="150000"/>
              </a:lnSpc>
              <a:spcAft>
                <a:spcPts val="1000"/>
              </a:spcAft>
            </a:pPr>
            <a:endParaRPr lang="en-US" sz="1600" dirty="0">
              <a:ea typeface="Calibri"/>
              <a:cs typeface="Arial"/>
            </a:endParaRPr>
          </a:p>
          <a:p>
            <a:r>
              <a:rPr lang="en-US" sz="2400" dirty="0">
                <a:latin typeface="Times New Roman"/>
                <a:ea typeface="Times New Roman"/>
              </a:rPr>
              <a:t>Comprehensive assessment of functional capacity is the basis for developing a rehabilitation program. Functional capacity is a person’s ability to perform activities of daily living and independent activities of daily living.</a:t>
            </a:r>
            <a:endParaRPr lang="ar-IQ" sz="2400" dirty="0"/>
          </a:p>
        </p:txBody>
      </p:sp>
    </p:spTree>
    <p:extLst>
      <p:ext uri="{BB962C8B-B14F-4D97-AF65-F5344CB8AC3E}">
        <p14:creationId xmlns:p14="http://schemas.microsoft.com/office/powerpoint/2010/main" val="1758324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16</a:t>
            </a:r>
            <a:endParaRPr lang="en-US" dirty="0">
              <a:solidFill>
                <a:prstClr val="black"/>
              </a:solidFill>
            </a:endParaRPr>
          </a:p>
        </p:txBody>
      </p:sp>
      <p:graphicFrame>
        <p:nvGraphicFramePr>
          <p:cNvPr id="2" name="جدول 1"/>
          <p:cNvGraphicFramePr>
            <a:graphicFrameLocks noGrp="1"/>
          </p:cNvGraphicFramePr>
          <p:nvPr>
            <p:extLst>
              <p:ext uri="{D42A27DB-BD31-4B8C-83A1-F6EECF244321}">
                <p14:modId xmlns:p14="http://schemas.microsoft.com/office/powerpoint/2010/main" val="138893629"/>
              </p:ext>
            </p:extLst>
          </p:nvPr>
        </p:nvGraphicFramePr>
        <p:xfrm>
          <a:off x="1230923" y="1477108"/>
          <a:ext cx="8921262" cy="3786554"/>
        </p:xfrm>
        <a:graphic>
          <a:graphicData uri="http://schemas.openxmlformats.org/drawingml/2006/table">
            <a:tbl>
              <a:tblPr firstRow="1" firstCol="1" bandRow="1"/>
              <a:tblGrid>
                <a:gridCol w="3576423"/>
                <a:gridCol w="5344839"/>
              </a:tblGrid>
              <a:tr h="631093">
                <a:tc>
                  <a:txBody>
                    <a:bodyPr/>
                    <a:lstStyle/>
                    <a:p>
                      <a:pPr algn="l" rtl="0">
                        <a:lnSpc>
                          <a:spcPct val="150000"/>
                        </a:lnSpc>
                        <a:spcAft>
                          <a:spcPts val="0"/>
                        </a:spcAft>
                      </a:pPr>
                      <a:r>
                        <a:rPr lang="en-US" sz="2000" b="1" dirty="0">
                          <a:effectLst/>
                          <a:latin typeface="Times New Roman"/>
                          <a:ea typeface="Times New Roman"/>
                          <a:cs typeface="Arial"/>
                        </a:rPr>
                        <a:t>Activities of daily living</a:t>
                      </a:r>
                      <a:endParaRPr lang="en-US" sz="1600" b="1" dirty="0">
                        <a:effectLst/>
                        <a:latin typeface="Calibri"/>
                        <a:ea typeface="Calibri"/>
                        <a:cs typeface="Arial"/>
                      </a:endParaRPr>
                    </a:p>
                  </a:txBody>
                  <a:tcPr marL="68580" marR="6858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algn="l" rtl="0">
                        <a:lnSpc>
                          <a:spcPct val="150000"/>
                        </a:lnSpc>
                        <a:spcAft>
                          <a:spcPts val="0"/>
                        </a:spcAft>
                      </a:pPr>
                      <a:r>
                        <a:rPr lang="en-US" sz="2000" b="1">
                          <a:effectLst/>
                          <a:latin typeface="Times New Roman"/>
                          <a:ea typeface="Times New Roman"/>
                          <a:cs typeface="Arial"/>
                        </a:rPr>
                        <a:t>Independent activities of daily living.</a:t>
                      </a:r>
                      <a:endParaRPr lang="en-US" sz="1600" b="1">
                        <a:effectLst/>
                        <a:latin typeface="Calibri"/>
                        <a:ea typeface="Calibri"/>
                        <a:cs typeface="Arial"/>
                      </a:endParaRPr>
                    </a:p>
                  </a:txBody>
                  <a:tcPr marL="68580" marR="6858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r>
              <a:tr h="3155461">
                <a:tc>
                  <a:txBody>
                    <a:bodyPr/>
                    <a:lstStyle/>
                    <a:p>
                      <a:pPr algn="l" rtl="0">
                        <a:lnSpc>
                          <a:spcPct val="150000"/>
                        </a:lnSpc>
                        <a:spcAft>
                          <a:spcPts val="0"/>
                        </a:spcAft>
                      </a:pPr>
                      <a:r>
                        <a:rPr lang="en-US" sz="2000" b="1" dirty="0">
                          <a:effectLst/>
                          <a:latin typeface="Times New Roman"/>
                          <a:ea typeface="Times New Roman"/>
                          <a:cs typeface="Arial"/>
                        </a:rPr>
                        <a:t>Bathing</a:t>
                      </a:r>
                      <a:endParaRPr lang="en-US" sz="1600" b="1" dirty="0">
                        <a:effectLst/>
                        <a:latin typeface="Calibri"/>
                        <a:ea typeface="Calibri"/>
                        <a:cs typeface="Arial"/>
                      </a:endParaRPr>
                    </a:p>
                    <a:p>
                      <a:pPr algn="l" rtl="0">
                        <a:lnSpc>
                          <a:spcPct val="150000"/>
                        </a:lnSpc>
                        <a:spcAft>
                          <a:spcPts val="0"/>
                        </a:spcAft>
                      </a:pPr>
                      <a:r>
                        <a:rPr lang="en-US" sz="2000" b="1" dirty="0">
                          <a:effectLst/>
                          <a:latin typeface="Times New Roman"/>
                          <a:ea typeface="Times New Roman"/>
                          <a:cs typeface="Arial"/>
                        </a:rPr>
                        <a:t>Dressing</a:t>
                      </a:r>
                      <a:endParaRPr lang="en-US" sz="1600" b="1" dirty="0">
                        <a:effectLst/>
                        <a:latin typeface="Calibri"/>
                        <a:ea typeface="Calibri"/>
                        <a:cs typeface="Arial"/>
                      </a:endParaRPr>
                    </a:p>
                    <a:p>
                      <a:pPr algn="l" rtl="0">
                        <a:lnSpc>
                          <a:spcPct val="150000"/>
                        </a:lnSpc>
                        <a:spcAft>
                          <a:spcPts val="0"/>
                        </a:spcAft>
                      </a:pPr>
                      <a:r>
                        <a:rPr lang="en-US" sz="2000" b="1" dirty="0">
                          <a:effectLst/>
                          <a:latin typeface="Times New Roman"/>
                          <a:ea typeface="Times New Roman"/>
                          <a:cs typeface="Arial"/>
                        </a:rPr>
                        <a:t>Getting in or out of bed</a:t>
                      </a:r>
                      <a:endParaRPr lang="en-US" sz="1600" b="1" dirty="0">
                        <a:effectLst/>
                        <a:latin typeface="Calibri"/>
                        <a:ea typeface="Calibri"/>
                        <a:cs typeface="Arial"/>
                      </a:endParaRPr>
                    </a:p>
                    <a:p>
                      <a:pPr algn="l" rtl="0">
                        <a:lnSpc>
                          <a:spcPct val="150000"/>
                        </a:lnSpc>
                        <a:spcAft>
                          <a:spcPts val="0"/>
                        </a:spcAft>
                      </a:pPr>
                      <a:r>
                        <a:rPr lang="en-US" sz="2000" b="1" dirty="0">
                          <a:effectLst/>
                          <a:latin typeface="Times New Roman"/>
                          <a:ea typeface="Times New Roman"/>
                          <a:cs typeface="Arial"/>
                        </a:rPr>
                        <a:t>Using the toilet</a:t>
                      </a:r>
                      <a:endParaRPr lang="en-US" sz="1600" b="1" dirty="0">
                        <a:effectLst/>
                        <a:latin typeface="Calibri"/>
                        <a:ea typeface="Calibri"/>
                        <a:cs typeface="Arial"/>
                      </a:endParaRPr>
                    </a:p>
                    <a:p>
                      <a:pPr algn="l" rtl="0">
                        <a:lnSpc>
                          <a:spcPct val="150000"/>
                        </a:lnSpc>
                        <a:spcAft>
                          <a:spcPts val="0"/>
                        </a:spcAft>
                      </a:pPr>
                      <a:r>
                        <a:rPr lang="en-US" sz="2000" b="1" dirty="0">
                          <a:effectLst/>
                          <a:latin typeface="Times New Roman"/>
                          <a:ea typeface="Times New Roman"/>
                          <a:cs typeface="Arial"/>
                        </a:rPr>
                        <a:t>Eating</a:t>
                      </a:r>
                      <a:endParaRPr lang="en-US" sz="1600" b="1" dirty="0">
                        <a:effectLst/>
                        <a:latin typeface="Calibri"/>
                        <a:ea typeface="Calibri"/>
                        <a:cs typeface="Arial"/>
                      </a:endParaRPr>
                    </a:p>
                  </a:txBody>
                  <a:tcPr marL="68580" marR="6858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l" rtl="0">
                        <a:lnSpc>
                          <a:spcPct val="150000"/>
                        </a:lnSpc>
                        <a:spcAft>
                          <a:spcPts val="0"/>
                        </a:spcAft>
                      </a:pPr>
                      <a:r>
                        <a:rPr lang="en-US" sz="2000" b="1" dirty="0">
                          <a:effectLst/>
                          <a:latin typeface="Times New Roman"/>
                          <a:ea typeface="Times New Roman"/>
                          <a:cs typeface="Arial"/>
                        </a:rPr>
                        <a:t>Cooking</a:t>
                      </a:r>
                      <a:endParaRPr lang="en-US" sz="1600" b="1" dirty="0">
                        <a:effectLst/>
                        <a:latin typeface="Calibri"/>
                        <a:ea typeface="Calibri"/>
                        <a:cs typeface="Arial"/>
                      </a:endParaRPr>
                    </a:p>
                    <a:p>
                      <a:pPr algn="l" rtl="0">
                        <a:lnSpc>
                          <a:spcPct val="150000"/>
                        </a:lnSpc>
                        <a:spcAft>
                          <a:spcPts val="0"/>
                        </a:spcAft>
                      </a:pPr>
                      <a:r>
                        <a:rPr lang="en-US" sz="2000" b="1" dirty="0">
                          <a:effectLst/>
                          <a:latin typeface="Times New Roman"/>
                          <a:ea typeface="Times New Roman"/>
                          <a:cs typeface="Arial"/>
                        </a:rPr>
                        <a:t>Cleaning</a:t>
                      </a:r>
                      <a:endParaRPr lang="en-US" sz="1600" b="1" dirty="0">
                        <a:effectLst/>
                        <a:latin typeface="Calibri"/>
                        <a:ea typeface="Calibri"/>
                        <a:cs typeface="Arial"/>
                      </a:endParaRPr>
                    </a:p>
                    <a:p>
                      <a:pPr algn="l" rtl="0">
                        <a:lnSpc>
                          <a:spcPct val="150000"/>
                        </a:lnSpc>
                        <a:spcAft>
                          <a:spcPts val="0"/>
                        </a:spcAft>
                      </a:pPr>
                      <a:r>
                        <a:rPr lang="en-US" sz="2000" b="1" dirty="0">
                          <a:effectLst/>
                          <a:latin typeface="Times New Roman"/>
                          <a:ea typeface="Times New Roman"/>
                          <a:cs typeface="Arial"/>
                        </a:rPr>
                        <a:t>Shopping</a:t>
                      </a:r>
                      <a:endParaRPr lang="en-US" sz="1600" b="1" dirty="0">
                        <a:effectLst/>
                        <a:latin typeface="Calibri"/>
                        <a:ea typeface="Calibri"/>
                        <a:cs typeface="Arial"/>
                      </a:endParaRPr>
                    </a:p>
                    <a:p>
                      <a:pPr algn="l" rtl="0">
                        <a:lnSpc>
                          <a:spcPct val="150000"/>
                        </a:lnSpc>
                        <a:spcAft>
                          <a:spcPts val="0"/>
                        </a:spcAft>
                      </a:pPr>
                      <a:r>
                        <a:rPr lang="en-US" sz="2000" b="1" dirty="0">
                          <a:effectLst/>
                          <a:latin typeface="Times New Roman"/>
                          <a:ea typeface="Times New Roman"/>
                          <a:cs typeface="Arial"/>
                        </a:rPr>
                        <a:t>Managing personal finance</a:t>
                      </a:r>
                      <a:endParaRPr lang="en-US" sz="1600" b="1" dirty="0">
                        <a:effectLst/>
                        <a:latin typeface="Calibri"/>
                        <a:ea typeface="Calibri"/>
                        <a:cs typeface="Arial"/>
                      </a:endParaRPr>
                    </a:p>
                    <a:p>
                      <a:pPr algn="l" rtl="0">
                        <a:lnSpc>
                          <a:spcPct val="150000"/>
                        </a:lnSpc>
                        <a:spcAft>
                          <a:spcPts val="0"/>
                        </a:spcAft>
                      </a:pPr>
                      <a:r>
                        <a:rPr lang="en-US" sz="2000" b="1" dirty="0">
                          <a:effectLst/>
                          <a:latin typeface="Times New Roman"/>
                          <a:ea typeface="Times New Roman"/>
                          <a:cs typeface="Arial"/>
                        </a:rPr>
                        <a:t>Developing social and recreational skills</a:t>
                      </a:r>
                      <a:endParaRPr lang="en-US" sz="1600" b="1" dirty="0">
                        <a:effectLst/>
                        <a:latin typeface="Calibri"/>
                        <a:ea typeface="Calibri"/>
                        <a:cs typeface="Arial"/>
                      </a:endParaRPr>
                    </a:p>
                  </a:txBody>
                  <a:tcPr marL="68580" marR="6858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bl>
          </a:graphicData>
        </a:graphic>
      </p:graphicFrame>
    </p:spTree>
    <p:extLst>
      <p:ext uri="{BB962C8B-B14F-4D97-AF65-F5344CB8AC3E}">
        <p14:creationId xmlns:p14="http://schemas.microsoft.com/office/powerpoint/2010/main" val="17583246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17</a:t>
            </a:r>
            <a:endParaRPr lang="en-US" dirty="0">
              <a:solidFill>
                <a:prstClr val="black"/>
              </a:solidFill>
            </a:endParaRPr>
          </a:p>
        </p:txBody>
      </p:sp>
      <p:sp>
        <p:nvSpPr>
          <p:cNvPr id="2" name="مستطيل 1"/>
          <p:cNvSpPr/>
          <p:nvPr/>
        </p:nvSpPr>
        <p:spPr>
          <a:xfrm>
            <a:off x="761999" y="426694"/>
            <a:ext cx="10273955" cy="966290"/>
          </a:xfrm>
          <a:prstGeom prst="rect">
            <a:avLst/>
          </a:prstGeom>
        </p:spPr>
        <p:txBody>
          <a:bodyPr wrap="square">
            <a:spAutoFit/>
          </a:bodyPr>
          <a:lstStyle/>
          <a:p>
            <a:pPr algn="just">
              <a:lnSpc>
                <a:spcPct val="150000"/>
              </a:lnSpc>
              <a:spcAft>
                <a:spcPts val="1000"/>
              </a:spcAft>
            </a:pPr>
            <a:r>
              <a:rPr lang="en-US" sz="2000" dirty="0">
                <a:latin typeface="Times New Roman"/>
                <a:ea typeface="Times New Roman"/>
                <a:cs typeface="Arial"/>
              </a:rPr>
              <a:t>Although there are many disease - specific tools used to assess the patient’s functional ability, some frequently used generic measures  include the following: </a:t>
            </a:r>
            <a:endParaRPr lang="en-US" sz="1400" dirty="0">
              <a:ea typeface="Calibri"/>
              <a:cs typeface="Arial"/>
            </a:endParaRPr>
          </a:p>
        </p:txBody>
      </p:sp>
      <p:sp>
        <p:nvSpPr>
          <p:cNvPr id="5" name="مستطيل 4"/>
          <p:cNvSpPr/>
          <p:nvPr/>
        </p:nvSpPr>
        <p:spPr>
          <a:xfrm>
            <a:off x="539263" y="1392984"/>
            <a:ext cx="9964614" cy="4314001"/>
          </a:xfrm>
          <a:prstGeom prst="rect">
            <a:avLst/>
          </a:prstGeom>
        </p:spPr>
        <p:txBody>
          <a:bodyPr wrap="square">
            <a:spAutoFit/>
          </a:bodyPr>
          <a:lstStyle/>
          <a:p>
            <a:pPr algn="just">
              <a:lnSpc>
                <a:spcPct val="150000"/>
              </a:lnSpc>
              <a:spcAft>
                <a:spcPts val="1000"/>
              </a:spcAft>
            </a:pPr>
            <a:r>
              <a:rPr lang="en-US" sz="1600" b="1" dirty="0">
                <a:latin typeface="Times New Roman"/>
                <a:ea typeface="Times New Roman"/>
                <a:cs typeface="Arial"/>
              </a:rPr>
              <a:t>1</a:t>
            </a:r>
            <a:r>
              <a:rPr lang="en-US" b="1" dirty="0">
                <a:latin typeface="Times New Roman"/>
                <a:ea typeface="Times New Roman"/>
                <a:cs typeface="Arial"/>
              </a:rPr>
              <a:t>) The PULSES profile:  is used to assess:</a:t>
            </a:r>
            <a:endParaRPr lang="en-US" sz="1200" dirty="0">
              <a:ea typeface="Calibri"/>
              <a:cs typeface="Arial"/>
            </a:endParaRPr>
          </a:p>
          <a:p>
            <a:pPr algn="just">
              <a:lnSpc>
                <a:spcPct val="150000"/>
              </a:lnSpc>
              <a:spcAft>
                <a:spcPts val="1000"/>
              </a:spcAft>
            </a:pPr>
            <a:r>
              <a:rPr lang="en-US" dirty="0">
                <a:latin typeface="Times New Roman"/>
                <a:ea typeface="Times New Roman"/>
                <a:cs typeface="Arial"/>
              </a:rPr>
              <a:t> </a:t>
            </a:r>
            <a:r>
              <a:rPr lang="en-US" b="1" dirty="0">
                <a:latin typeface="Times New Roman"/>
                <a:ea typeface="Times New Roman"/>
                <a:cs typeface="Arial"/>
              </a:rPr>
              <a:t>P</a:t>
            </a:r>
            <a:r>
              <a:rPr lang="en-US" dirty="0">
                <a:latin typeface="Times New Roman"/>
                <a:ea typeface="Times New Roman"/>
                <a:cs typeface="Arial"/>
              </a:rPr>
              <a:t>hysical condition </a:t>
            </a:r>
            <a:endParaRPr lang="en-US" sz="1200" dirty="0">
              <a:ea typeface="Calibri"/>
              <a:cs typeface="Arial"/>
            </a:endParaRPr>
          </a:p>
          <a:p>
            <a:pPr algn="just">
              <a:lnSpc>
                <a:spcPct val="150000"/>
              </a:lnSpc>
              <a:spcAft>
                <a:spcPts val="1000"/>
              </a:spcAft>
            </a:pPr>
            <a:r>
              <a:rPr lang="en-US" b="1" dirty="0">
                <a:latin typeface="Times New Roman"/>
                <a:ea typeface="Times New Roman"/>
                <a:cs typeface="Arial"/>
              </a:rPr>
              <a:t>U</a:t>
            </a:r>
            <a:r>
              <a:rPr lang="en-US" dirty="0">
                <a:latin typeface="Times New Roman"/>
                <a:ea typeface="Times New Roman"/>
                <a:cs typeface="Arial"/>
              </a:rPr>
              <a:t>pper extremities functions </a:t>
            </a:r>
            <a:endParaRPr lang="en-US" sz="1200" dirty="0">
              <a:ea typeface="Calibri"/>
              <a:cs typeface="Arial"/>
            </a:endParaRPr>
          </a:p>
          <a:p>
            <a:pPr algn="just">
              <a:lnSpc>
                <a:spcPct val="150000"/>
              </a:lnSpc>
              <a:spcAft>
                <a:spcPts val="1000"/>
              </a:spcAft>
            </a:pPr>
            <a:r>
              <a:rPr lang="en-US" dirty="0">
                <a:latin typeface="Times New Roman"/>
                <a:ea typeface="Times New Roman"/>
                <a:cs typeface="Arial"/>
              </a:rPr>
              <a:t> </a:t>
            </a:r>
            <a:r>
              <a:rPr lang="en-US" b="1" dirty="0">
                <a:latin typeface="Times New Roman"/>
                <a:ea typeface="Times New Roman"/>
                <a:cs typeface="Arial"/>
              </a:rPr>
              <a:t>L</a:t>
            </a:r>
            <a:r>
              <a:rPr lang="en-US" dirty="0">
                <a:latin typeface="Times New Roman"/>
                <a:ea typeface="Times New Roman"/>
                <a:cs typeface="Arial"/>
              </a:rPr>
              <a:t>ower extremities functions </a:t>
            </a:r>
            <a:endParaRPr lang="en-US" sz="1200" dirty="0">
              <a:ea typeface="Calibri"/>
              <a:cs typeface="Arial"/>
            </a:endParaRPr>
          </a:p>
          <a:p>
            <a:pPr algn="just">
              <a:lnSpc>
                <a:spcPct val="150000"/>
              </a:lnSpc>
              <a:spcAft>
                <a:spcPts val="1000"/>
              </a:spcAft>
            </a:pPr>
            <a:r>
              <a:rPr lang="en-US" b="1" dirty="0">
                <a:latin typeface="Times New Roman"/>
                <a:ea typeface="Times New Roman"/>
                <a:cs typeface="Arial"/>
              </a:rPr>
              <a:t>S</a:t>
            </a:r>
            <a:r>
              <a:rPr lang="en-US" dirty="0">
                <a:latin typeface="Times New Roman"/>
                <a:ea typeface="Times New Roman"/>
                <a:cs typeface="Arial"/>
              </a:rPr>
              <a:t>ensory function </a:t>
            </a:r>
            <a:endParaRPr lang="en-US" sz="1200" dirty="0">
              <a:ea typeface="Calibri"/>
              <a:cs typeface="Arial"/>
            </a:endParaRPr>
          </a:p>
          <a:p>
            <a:pPr algn="just">
              <a:lnSpc>
                <a:spcPct val="150000"/>
              </a:lnSpc>
              <a:spcAft>
                <a:spcPts val="1000"/>
              </a:spcAft>
            </a:pPr>
            <a:r>
              <a:rPr lang="en-US" b="1" dirty="0">
                <a:latin typeface="Times New Roman"/>
                <a:ea typeface="Times New Roman"/>
                <a:cs typeface="Arial"/>
              </a:rPr>
              <a:t>E</a:t>
            </a:r>
            <a:r>
              <a:rPr lang="en-US" dirty="0">
                <a:latin typeface="Times New Roman"/>
                <a:ea typeface="Times New Roman"/>
                <a:cs typeface="Arial"/>
              </a:rPr>
              <a:t>xcretory function </a:t>
            </a:r>
            <a:endParaRPr lang="en-US" sz="1200" dirty="0">
              <a:ea typeface="Calibri"/>
              <a:cs typeface="Arial"/>
            </a:endParaRPr>
          </a:p>
          <a:p>
            <a:pPr algn="just">
              <a:lnSpc>
                <a:spcPct val="150000"/>
              </a:lnSpc>
              <a:spcAft>
                <a:spcPts val="1000"/>
              </a:spcAft>
            </a:pPr>
            <a:r>
              <a:rPr lang="en-US" b="1" dirty="0">
                <a:latin typeface="Times New Roman"/>
                <a:ea typeface="Times New Roman"/>
                <a:cs typeface="Arial"/>
              </a:rPr>
              <a:t>S</a:t>
            </a:r>
            <a:r>
              <a:rPr lang="en-US" dirty="0">
                <a:latin typeface="Times New Roman"/>
                <a:ea typeface="Times New Roman"/>
                <a:cs typeface="Arial"/>
              </a:rPr>
              <a:t>ocial and mental status </a:t>
            </a:r>
            <a:endParaRPr lang="en-US" sz="1200" dirty="0">
              <a:ea typeface="Calibri"/>
              <a:cs typeface="Arial"/>
            </a:endParaRPr>
          </a:p>
          <a:p>
            <a:pPr algn="just">
              <a:lnSpc>
                <a:spcPct val="150000"/>
              </a:lnSpc>
              <a:spcAft>
                <a:spcPts val="1000"/>
              </a:spcAft>
            </a:pPr>
            <a:r>
              <a:rPr lang="en-US" b="1" dirty="0">
                <a:latin typeface="Times New Roman"/>
                <a:ea typeface="Times New Roman"/>
                <a:cs typeface="Arial"/>
              </a:rPr>
              <a:t>* Each of these areas is rated on a scale from one (independent) to four (greatest dependency).</a:t>
            </a:r>
            <a:endParaRPr lang="en-US" sz="1200" dirty="0">
              <a:ea typeface="Calibri"/>
              <a:cs typeface="Arial"/>
            </a:endParaRPr>
          </a:p>
        </p:txBody>
      </p:sp>
    </p:spTree>
    <p:extLst>
      <p:ext uri="{BB962C8B-B14F-4D97-AF65-F5344CB8AC3E}">
        <p14:creationId xmlns:p14="http://schemas.microsoft.com/office/powerpoint/2010/main" val="17583246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18</a:t>
            </a:r>
            <a:endParaRPr lang="en-US" dirty="0">
              <a:solidFill>
                <a:prstClr val="black"/>
              </a:solidFill>
            </a:endParaRPr>
          </a:p>
        </p:txBody>
      </p:sp>
      <p:pic>
        <p:nvPicPr>
          <p:cNvPr id="6" name="صورة 5"/>
          <p:cNvPicPr/>
          <p:nvPr/>
        </p:nvPicPr>
        <p:blipFill>
          <a:blip r:embed="rId2">
            <a:extLst>
              <a:ext uri="{28A0092B-C50C-407E-A947-70E740481C1C}">
                <a14:useLocalDpi xmlns:a14="http://schemas.microsoft.com/office/drawing/2010/main" val="0"/>
              </a:ext>
            </a:extLst>
          </a:blip>
          <a:stretch>
            <a:fillRect/>
          </a:stretch>
        </p:blipFill>
        <p:spPr>
          <a:xfrm>
            <a:off x="1072243" y="316524"/>
            <a:ext cx="10639111" cy="5603630"/>
          </a:xfrm>
          <a:prstGeom prst="rect">
            <a:avLst/>
          </a:prstGeom>
        </p:spPr>
      </p:pic>
    </p:spTree>
    <p:extLst>
      <p:ext uri="{BB962C8B-B14F-4D97-AF65-F5344CB8AC3E}">
        <p14:creationId xmlns:p14="http://schemas.microsoft.com/office/powerpoint/2010/main" val="17583246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854335"/>
            <a:ext cx="10276676" cy="2608535"/>
          </a:xfrm>
          <a:prstGeom prst="rect">
            <a:avLst/>
          </a:prstGeom>
        </p:spPr>
        <p:txBody>
          <a:bodyPr wrap="square">
            <a:spAutoFit/>
          </a:bodyPr>
          <a:lstStyle/>
          <a:p>
            <a:pPr algn="just">
              <a:lnSpc>
                <a:spcPct val="150000"/>
              </a:lnSpc>
              <a:spcAft>
                <a:spcPts val="1000"/>
              </a:spcAft>
            </a:pPr>
            <a:r>
              <a:rPr lang="en-US" sz="2800" b="1" dirty="0">
                <a:latin typeface="Times New Roman"/>
                <a:ea typeface="Times New Roman"/>
                <a:cs typeface="Arial"/>
              </a:rPr>
              <a:t>2) The </a:t>
            </a:r>
            <a:r>
              <a:rPr lang="en-US" sz="2800" b="1" dirty="0" err="1">
                <a:latin typeface="Times New Roman"/>
                <a:ea typeface="Times New Roman"/>
                <a:cs typeface="Arial"/>
              </a:rPr>
              <a:t>Barthel</a:t>
            </a:r>
            <a:r>
              <a:rPr lang="en-US" sz="2800" b="1" dirty="0">
                <a:latin typeface="Times New Roman"/>
                <a:ea typeface="Times New Roman"/>
                <a:cs typeface="Arial"/>
              </a:rPr>
              <a:t> Index</a:t>
            </a:r>
            <a:r>
              <a:rPr lang="en-US" sz="2800" dirty="0">
                <a:latin typeface="Times New Roman"/>
                <a:ea typeface="Times New Roman"/>
                <a:cs typeface="Arial"/>
              </a:rPr>
              <a:t>: is used to measure the patient’s level of independence in activities of daily living, toileting, transfers, and ambulation (or wheelchair mobility). This scale does not address communicative or cognitive abilities. </a:t>
            </a:r>
            <a:endParaRPr lang="en-US" sz="2400" dirty="0">
              <a:ea typeface="Calibri"/>
              <a:cs typeface="Aria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19</a:t>
            </a:r>
            <a:endParaRPr lang="en-US" dirty="0">
              <a:solidFill>
                <a:prstClr val="black"/>
              </a:solidFill>
            </a:endParaRPr>
          </a:p>
        </p:txBody>
      </p:sp>
    </p:spTree>
    <p:extLst>
      <p:ext uri="{BB962C8B-B14F-4D97-AF65-F5344CB8AC3E}">
        <p14:creationId xmlns:p14="http://schemas.microsoft.com/office/powerpoint/2010/main" val="1758324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a:t>Basrah</a:t>
            </a:r>
            <a:r>
              <a:rPr lang="en-GB" dirty="0"/>
              <a:t> </a:t>
            </a:r>
            <a:r>
              <a:rPr lang="en-GB" dirty="0" smtClean="0"/>
              <a:t>–</a:t>
            </a:r>
            <a:r>
              <a:rPr lang="en-US" dirty="0" smtClean="0"/>
              <a:t>College of Nursing</a:t>
            </a:r>
            <a:r>
              <a:rPr lang="en-GB" dirty="0" smtClean="0"/>
              <a:t>–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9963712" cy="3877985"/>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r>
              <a:rPr lang="en-US" sz="3200" b="1" i="1" dirty="0" smtClean="0">
                <a:latin typeface="Times New Roman" panose="02020603050405020304" pitchFamily="18" charset="0"/>
                <a:ea typeface="Times New Roman" panose="02020603050405020304" pitchFamily="18" charset="0"/>
              </a:rPr>
              <a:t>Objectives</a:t>
            </a:r>
          </a:p>
          <a:p>
            <a:pPr algn="just">
              <a:lnSpc>
                <a:spcPct val="150000"/>
              </a:lnSpc>
            </a:pPr>
            <a:endParaRPr lang="en-US" sz="3200" b="1" i="1" dirty="0" smtClean="0">
              <a:latin typeface="Times New Roman" panose="02020603050405020304" pitchFamily="18" charset="0"/>
              <a:ea typeface="Times New Roman" panose="02020603050405020304" pitchFamily="18" charset="0"/>
            </a:endParaRPr>
          </a:p>
          <a:p>
            <a:pPr algn="just">
              <a:lnSpc>
                <a:spcPct val="150000"/>
              </a:lnSpc>
            </a:pPr>
            <a:r>
              <a:rPr lang="en-US" sz="3200" b="1" i="1" dirty="0" smtClean="0">
                <a:effectLst/>
                <a:latin typeface="Times New Roman" panose="02020603050405020304" pitchFamily="18" charset="0"/>
                <a:ea typeface="Times New Roman" panose="02020603050405020304" pitchFamily="18" charset="0"/>
              </a:rPr>
              <a:t>1- Understanding basic principles of rehabilitation</a:t>
            </a:r>
          </a:p>
          <a:p>
            <a:pPr algn="just">
              <a:lnSpc>
                <a:spcPct val="150000"/>
              </a:lnSpc>
            </a:pPr>
            <a:endParaRPr lang="en-US" sz="3200" b="1" i="1" dirty="0" smtClean="0">
              <a:effectLst/>
              <a:latin typeface="Times New Roman" panose="02020603050405020304" pitchFamily="18" charset="0"/>
              <a:ea typeface="Times New Roman" panose="02020603050405020304" pitchFamily="18" charset="0"/>
            </a:endParaRPr>
          </a:p>
          <a:p>
            <a:pPr algn="just">
              <a:lnSpc>
                <a:spcPct val="150000"/>
              </a:lnSpc>
            </a:pPr>
            <a:r>
              <a:rPr lang="en-US" sz="3200" b="1" i="1" dirty="0" smtClean="0">
                <a:latin typeface="Times New Roman" panose="02020603050405020304" pitchFamily="18" charset="0"/>
                <a:ea typeface="Times New Roman" panose="02020603050405020304" pitchFamily="18" charset="0"/>
              </a:rPr>
              <a:t>2- Understanding process of rehabilitation</a:t>
            </a: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Tree>
    <p:extLst>
      <p:ext uri="{BB962C8B-B14F-4D97-AF65-F5344CB8AC3E}">
        <p14:creationId xmlns:p14="http://schemas.microsoft.com/office/powerpoint/2010/main" val="1388640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20</a:t>
            </a:r>
            <a:endParaRPr lang="en-US" dirty="0">
              <a:solidFill>
                <a:prstClr val="black"/>
              </a:solidFill>
            </a:endParaRPr>
          </a:p>
        </p:txBody>
      </p:sp>
      <p:pic>
        <p:nvPicPr>
          <p:cNvPr id="6" name="صورة 5"/>
          <p:cNvPicPr/>
          <p:nvPr/>
        </p:nvPicPr>
        <p:blipFill>
          <a:blip r:embed="rId2">
            <a:extLst>
              <a:ext uri="{28A0092B-C50C-407E-A947-70E740481C1C}">
                <a14:useLocalDpi xmlns:a14="http://schemas.microsoft.com/office/drawing/2010/main" val="0"/>
              </a:ext>
            </a:extLst>
          </a:blip>
          <a:stretch>
            <a:fillRect/>
          </a:stretch>
        </p:blipFill>
        <p:spPr>
          <a:xfrm>
            <a:off x="597878" y="0"/>
            <a:ext cx="11468640" cy="6226789"/>
          </a:xfrm>
          <a:prstGeom prst="rect">
            <a:avLst/>
          </a:prstGeom>
        </p:spPr>
      </p:pic>
    </p:spTree>
    <p:extLst>
      <p:ext uri="{BB962C8B-B14F-4D97-AF65-F5344CB8AC3E}">
        <p14:creationId xmlns:p14="http://schemas.microsoft.com/office/powerpoint/2010/main" val="1758324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21</a:t>
            </a:r>
            <a:endParaRPr lang="en-US" dirty="0">
              <a:solidFill>
                <a:prstClr val="black"/>
              </a:solidFill>
            </a:endParaRPr>
          </a:p>
        </p:txBody>
      </p:sp>
      <p:sp>
        <p:nvSpPr>
          <p:cNvPr id="2" name="مستطيل 1"/>
          <p:cNvSpPr/>
          <p:nvPr/>
        </p:nvSpPr>
        <p:spPr>
          <a:xfrm>
            <a:off x="1383323" y="1344815"/>
            <a:ext cx="9061938" cy="1477328"/>
          </a:xfrm>
          <a:prstGeom prst="rect">
            <a:avLst/>
          </a:prstGeom>
        </p:spPr>
        <p:txBody>
          <a:bodyPr wrap="square">
            <a:spAutoFit/>
          </a:bodyPr>
          <a:lstStyle/>
          <a:p>
            <a:pPr algn="just">
              <a:lnSpc>
                <a:spcPct val="150000"/>
              </a:lnSpc>
              <a:spcAft>
                <a:spcPts val="1000"/>
              </a:spcAft>
            </a:pPr>
            <a:r>
              <a:rPr lang="en-US" b="1" dirty="0">
                <a:latin typeface="Times New Roman"/>
                <a:ea typeface="Times New Roman"/>
                <a:cs typeface="Arial"/>
              </a:rPr>
              <a:t>3</a:t>
            </a:r>
            <a:r>
              <a:rPr lang="en-US" sz="2000" b="1" dirty="0">
                <a:latin typeface="Times New Roman"/>
                <a:ea typeface="Times New Roman"/>
                <a:cs typeface="Arial"/>
              </a:rPr>
              <a:t>) The Patient evaluation conference system (PECS)</a:t>
            </a:r>
            <a:r>
              <a:rPr lang="en-US" sz="2000" dirty="0">
                <a:latin typeface="Times New Roman"/>
                <a:ea typeface="Times New Roman"/>
                <a:cs typeface="Arial"/>
              </a:rPr>
              <a:t>: which contains 15 categories, is a comprehensive assessment scale that includes such areas as medications, pain, nutrition, psychological status, vocation, and recreation. </a:t>
            </a:r>
            <a:endParaRPr lang="en-US" sz="1400" dirty="0">
              <a:ea typeface="Calibri"/>
              <a:cs typeface="Arial"/>
            </a:endParaRPr>
          </a:p>
        </p:txBody>
      </p:sp>
    </p:spTree>
    <p:extLst>
      <p:ext uri="{BB962C8B-B14F-4D97-AF65-F5344CB8AC3E}">
        <p14:creationId xmlns:p14="http://schemas.microsoft.com/office/powerpoint/2010/main" val="17583246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8" y="6293371"/>
            <a:ext cx="11054863"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a:t>
            </a:r>
            <a:r>
              <a:rPr lang="en-US" dirty="0" smtClean="0"/>
              <a:t>Department                                                              22</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r>
              <a:rPr lang="en-US" sz="3600" i="1" dirty="0" smtClean="0">
                <a:latin typeface="Times New Roman" panose="02020603050405020304" pitchFamily="18" charset="0"/>
                <a:ea typeface="Times New Roman" panose="02020603050405020304" pitchFamily="18" charset="0"/>
              </a:rPr>
              <a:t>Summary</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304800" y="1804574"/>
            <a:ext cx="10961077" cy="2308324"/>
          </a:xfrm>
          <a:prstGeom prst="rect">
            <a:avLst/>
          </a:prstGeom>
        </p:spPr>
        <p:txBody>
          <a:bodyPr wrap="square">
            <a:spAutoFit/>
          </a:bodyPr>
          <a:lstStyle/>
          <a:p>
            <a:pPr marL="457200" indent="-457200">
              <a:buFont typeface="+mj-lt"/>
              <a:buAutoNum type="arabicPeriod"/>
            </a:pPr>
            <a:r>
              <a:rPr lang="en-US" sz="2400" dirty="0">
                <a:latin typeface="Times New Roman"/>
                <a:ea typeface="Times New Roman"/>
              </a:rPr>
              <a:t>Rehabilitation is an integral part of nursing because every major illness or injury carries the threat of disability or impairment</a:t>
            </a:r>
            <a:r>
              <a:rPr lang="en-US" sz="2400" dirty="0" smtClean="0">
                <a:latin typeface="Times New Roman"/>
                <a:ea typeface="Times New Roman"/>
              </a:rPr>
              <a:t>.</a:t>
            </a:r>
          </a:p>
          <a:p>
            <a:pPr marL="342900" indent="-342900">
              <a:buFont typeface="+mj-lt"/>
              <a:buAutoNum type="arabicPeriod"/>
            </a:pPr>
            <a:endParaRPr lang="en-US" sz="2400" dirty="0">
              <a:latin typeface="Times New Roman"/>
              <a:ea typeface="Times New Roman"/>
            </a:endParaRPr>
          </a:p>
          <a:p>
            <a:pPr marL="457200" indent="-457200">
              <a:buFont typeface="+mj-lt"/>
              <a:buAutoNum type="arabicPeriod"/>
            </a:pPr>
            <a:endParaRPr lang="en-US" sz="2400" dirty="0" smtClean="0">
              <a:latin typeface="Times New Roman"/>
              <a:ea typeface="Times New Roman"/>
            </a:endParaRPr>
          </a:p>
          <a:p>
            <a:pPr marL="457200" indent="-457200">
              <a:buFont typeface="+mj-lt"/>
              <a:buAutoNum type="arabicPeriod"/>
            </a:pPr>
            <a:r>
              <a:rPr lang="en-US" sz="2400" dirty="0">
                <a:latin typeface="Times New Roman"/>
                <a:ea typeface="Times New Roman"/>
              </a:rPr>
              <a:t>Comprehensive assessment of functional capacity is the basis for developing a rehabilitation program. </a:t>
            </a:r>
            <a:endParaRPr lang="ar-IQ" sz="2400" dirty="0"/>
          </a:p>
        </p:txBody>
      </p:sp>
    </p:spTree>
    <p:extLst>
      <p:ext uri="{BB962C8B-B14F-4D97-AF65-F5344CB8AC3E}">
        <p14:creationId xmlns:p14="http://schemas.microsoft.com/office/powerpoint/2010/main" val="1895833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23</a:t>
            </a:r>
            <a:endParaRPr lang="en-US" dirty="0">
              <a:solidFill>
                <a:prstClr val="black"/>
              </a:solidFill>
            </a:endParaRPr>
          </a:p>
        </p:txBody>
      </p:sp>
      <p:sp>
        <p:nvSpPr>
          <p:cNvPr id="2" name="مستطيل 1"/>
          <p:cNvSpPr/>
          <p:nvPr/>
        </p:nvSpPr>
        <p:spPr>
          <a:xfrm>
            <a:off x="1383323" y="2347846"/>
            <a:ext cx="9061938" cy="1003031"/>
          </a:xfrm>
          <a:prstGeom prst="rect">
            <a:avLst/>
          </a:prstGeom>
        </p:spPr>
        <p:txBody>
          <a:bodyPr wrap="square">
            <a:spAutoFit/>
          </a:bodyPr>
          <a:lstStyle/>
          <a:p>
            <a:pPr algn="ctr">
              <a:lnSpc>
                <a:spcPct val="150000"/>
              </a:lnSpc>
              <a:spcAft>
                <a:spcPts val="1000"/>
              </a:spcAft>
            </a:pPr>
            <a:r>
              <a:rPr lang="en-US" sz="4400" dirty="0" smtClean="0">
                <a:solidFill>
                  <a:prstClr val="black"/>
                </a:solidFill>
                <a:ea typeface="Calibri"/>
                <a:cs typeface="Arial"/>
              </a:rPr>
              <a:t>Thanks</a:t>
            </a:r>
            <a:endParaRPr lang="en-US" sz="4400" dirty="0">
              <a:solidFill>
                <a:prstClr val="black"/>
              </a:solidFill>
              <a:ea typeface="Calibri"/>
              <a:cs typeface="Arial"/>
            </a:endParaRPr>
          </a:p>
        </p:txBody>
      </p:sp>
    </p:spTree>
    <p:extLst>
      <p:ext uri="{BB962C8B-B14F-4D97-AF65-F5344CB8AC3E}">
        <p14:creationId xmlns:p14="http://schemas.microsoft.com/office/powerpoint/2010/main" val="352687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3</a:t>
            </a:r>
            <a:endParaRPr lang="en-US" dirty="0">
              <a:solidFill>
                <a:prstClr val="black"/>
              </a:solidFill>
            </a:endParaRPr>
          </a:p>
        </p:txBody>
      </p:sp>
      <p:sp>
        <p:nvSpPr>
          <p:cNvPr id="5" name="مستطيل 4"/>
          <p:cNvSpPr/>
          <p:nvPr/>
        </p:nvSpPr>
        <p:spPr>
          <a:xfrm>
            <a:off x="3352799" y="572562"/>
            <a:ext cx="5240215" cy="587148"/>
          </a:xfrm>
          <a:prstGeom prst="rect">
            <a:avLst/>
          </a:prstGeom>
        </p:spPr>
        <p:txBody>
          <a:bodyPr wrap="square">
            <a:spAutoFit/>
          </a:bodyPr>
          <a:lstStyle/>
          <a:p>
            <a:pPr algn="ctr">
              <a:lnSpc>
                <a:spcPct val="150000"/>
              </a:lnSpc>
              <a:spcAft>
                <a:spcPts val="1000"/>
              </a:spcAft>
            </a:pPr>
            <a:r>
              <a:rPr lang="en-US" sz="2400" b="1" u="sng" dirty="0">
                <a:latin typeface="Times New Roman"/>
                <a:ea typeface="Times New Roman"/>
                <a:cs typeface="Arial"/>
              </a:rPr>
              <a:t>GLOSSARY</a:t>
            </a:r>
            <a:endParaRPr lang="en-US" sz="1100" dirty="0">
              <a:ea typeface="Calibri"/>
              <a:cs typeface="Arial"/>
            </a:endParaRPr>
          </a:p>
        </p:txBody>
      </p:sp>
      <p:sp>
        <p:nvSpPr>
          <p:cNvPr id="6" name="مستطيل 5"/>
          <p:cNvSpPr/>
          <p:nvPr/>
        </p:nvSpPr>
        <p:spPr>
          <a:xfrm>
            <a:off x="855785" y="1177102"/>
            <a:ext cx="10621107" cy="4226798"/>
          </a:xfrm>
          <a:prstGeom prst="rect">
            <a:avLst/>
          </a:prstGeom>
        </p:spPr>
        <p:txBody>
          <a:bodyPr wrap="square">
            <a:spAutoFit/>
          </a:bodyPr>
          <a:lstStyle/>
          <a:p>
            <a:pPr algn="just">
              <a:lnSpc>
                <a:spcPct val="150000"/>
              </a:lnSpc>
              <a:spcAft>
                <a:spcPts val="1000"/>
              </a:spcAft>
            </a:pPr>
            <a:r>
              <a:rPr lang="en-US" sz="2400" b="1" dirty="0">
                <a:latin typeface="Times New Roman"/>
                <a:ea typeface="Times New Roman"/>
                <a:cs typeface="Arial"/>
              </a:rPr>
              <a:t>Activities of daily living (ADLs):</a:t>
            </a:r>
            <a:r>
              <a:rPr lang="en-US" sz="2400" dirty="0">
                <a:latin typeface="Times New Roman"/>
                <a:ea typeface="Times New Roman"/>
                <a:cs typeface="Arial"/>
              </a:rPr>
              <a:t> personal care activities, such as bathing, dressing, grooming, eating, toileting, and transferring.</a:t>
            </a:r>
            <a:endParaRPr lang="en-US" sz="1600" dirty="0">
              <a:ea typeface="Calibri"/>
              <a:cs typeface="Arial"/>
            </a:endParaRPr>
          </a:p>
          <a:p>
            <a:pPr algn="just">
              <a:lnSpc>
                <a:spcPct val="150000"/>
              </a:lnSpc>
              <a:spcAft>
                <a:spcPts val="1000"/>
              </a:spcAft>
            </a:pPr>
            <a:r>
              <a:rPr lang="en-US" sz="2400" b="1" dirty="0">
                <a:latin typeface="Times New Roman"/>
                <a:ea typeface="Times New Roman"/>
                <a:cs typeface="Arial"/>
              </a:rPr>
              <a:t>Rehabilitation:</a:t>
            </a:r>
            <a:r>
              <a:rPr lang="en-US" sz="2400" dirty="0">
                <a:latin typeface="Times New Roman"/>
                <a:ea typeface="Times New Roman"/>
                <a:cs typeface="Arial"/>
              </a:rPr>
              <a:t> making able again; learning or relearning skills or abilities or adjusting existing functions to meet maximum potential.</a:t>
            </a:r>
            <a:endParaRPr lang="en-US" sz="1600" dirty="0">
              <a:ea typeface="Calibri"/>
              <a:cs typeface="Arial"/>
            </a:endParaRPr>
          </a:p>
          <a:p>
            <a:pPr algn="just">
              <a:lnSpc>
                <a:spcPct val="150000"/>
              </a:lnSpc>
              <a:spcAft>
                <a:spcPts val="1000"/>
              </a:spcAft>
            </a:pPr>
            <a:r>
              <a:rPr lang="en-US" sz="2400" dirty="0">
                <a:latin typeface="Times New Roman"/>
                <a:ea typeface="Times New Roman"/>
                <a:cs typeface="Arial"/>
              </a:rPr>
              <a:t> </a:t>
            </a:r>
            <a:r>
              <a:rPr lang="en-US" sz="2400" b="1" dirty="0">
                <a:latin typeface="Times New Roman"/>
                <a:ea typeface="Times New Roman"/>
                <a:cs typeface="Arial"/>
              </a:rPr>
              <a:t>Rehabilitation nursing:</a:t>
            </a:r>
            <a:r>
              <a:rPr lang="en-US" sz="2400" dirty="0">
                <a:latin typeface="Times New Roman"/>
                <a:ea typeface="Times New Roman"/>
                <a:cs typeface="Arial"/>
              </a:rPr>
              <a:t> a branch of nursing focused on providing care to patients who have been incapacitated by illness or injury or are facing potentially life-altering health conditions throughout their lifespan.</a:t>
            </a:r>
            <a:endParaRPr lang="en-US" sz="1600" dirty="0">
              <a:ea typeface="Calibri"/>
              <a:cs typeface="Arial"/>
            </a:endParaRPr>
          </a:p>
        </p:txBody>
      </p:sp>
    </p:spTree>
    <p:extLst>
      <p:ext uri="{BB962C8B-B14F-4D97-AF65-F5344CB8AC3E}">
        <p14:creationId xmlns:p14="http://schemas.microsoft.com/office/powerpoint/2010/main" val="2866130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4</a:t>
            </a:r>
            <a:endParaRPr lang="en-US" dirty="0">
              <a:solidFill>
                <a:prstClr val="black"/>
              </a:solidFill>
            </a:endParaRPr>
          </a:p>
        </p:txBody>
      </p:sp>
      <p:sp>
        <p:nvSpPr>
          <p:cNvPr id="5" name="مستطيل 4"/>
          <p:cNvSpPr/>
          <p:nvPr/>
        </p:nvSpPr>
        <p:spPr>
          <a:xfrm>
            <a:off x="1072243" y="1177102"/>
            <a:ext cx="9619203" cy="3613618"/>
          </a:xfrm>
          <a:prstGeom prst="rect">
            <a:avLst/>
          </a:prstGeom>
        </p:spPr>
        <p:txBody>
          <a:bodyPr wrap="square">
            <a:spAutoFit/>
          </a:bodyPr>
          <a:lstStyle/>
          <a:p>
            <a:pPr algn="just">
              <a:lnSpc>
                <a:spcPct val="150000"/>
              </a:lnSpc>
              <a:spcAft>
                <a:spcPts val="1000"/>
              </a:spcAft>
            </a:pPr>
            <a:r>
              <a:rPr lang="en-US" sz="2400" b="1" dirty="0">
                <a:latin typeface="Times New Roman"/>
                <a:ea typeface="Times New Roman"/>
                <a:cs typeface="Arial"/>
              </a:rPr>
              <a:t>Impairment:</a:t>
            </a:r>
            <a:r>
              <a:rPr lang="en-US" sz="2400" dirty="0">
                <a:latin typeface="Times New Roman"/>
                <a:ea typeface="Times New Roman"/>
                <a:cs typeface="Arial"/>
              </a:rPr>
              <a:t> loss or abnormality of psychological, physiologic, or anatomic structure or function at the organ </a:t>
            </a:r>
            <a:r>
              <a:rPr lang="en-US" sz="2400" dirty="0" smtClean="0">
                <a:latin typeface="Times New Roman"/>
                <a:ea typeface="Times New Roman"/>
                <a:cs typeface="Arial"/>
              </a:rPr>
              <a:t>level.</a:t>
            </a:r>
          </a:p>
          <a:p>
            <a:pPr algn="just">
              <a:lnSpc>
                <a:spcPct val="150000"/>
              </a:lnSpc>
              <a:spcAft>
                <a:spcPts val="1000"/>
              </a:spcAft>
            </a:pPr>
            <a:r>
              <a:rPr lang="en-US" sz="2400" b="1" dirty="0" smtClean="0">
                <a:latin typeface="Times New Roman"/>
                <a:ea typeface="Times New Roman"/>
                <a:cs typeface="Arial"/>
              </a:rPr>
              <a:t>Debilitated</a:t>
            </a:r>
            <a:r>
              <a:rPr lang="en-US" sz="2400" b="1" dirty="0">
                <a:latin typeface="Times New Roman"/>
                <a:ea typeface="Times New Roman"/>
                <a:cs typeface="Arial"/>
              </a:rPr>
              <a:t>:</a:t>
            </a:r>
            <a:r>
              <a:rPr lang="en-US" sz="2400" dirty="0">
                <a:latin typeface="Times New Roman"/>
                <a:ea typeface="Times New Roman"/>
                <a:cs typeface="Arial"/>
              </a:rPr>
              <a:t> impaired strength, weakened, injured, disabled.</a:t>
            </a:r>
            <a:endParaRPr lang="en-US" sz="1600" dirty="0">
              <a:ea typeface="Calibri"/>
              <a:cs typeface="Arial"/>
            </a:endParaRPr>
          </a:p>
          <a:p>
            <a:pPr algn="just">
              <a:lnSpc>
                <a:spcPct val="150000"/>
              </a:lnSpc>
              <a:spcAft>
                <a:spcPts val="1000"/>
              </a:spcAft>
            </a:pPr>
            <a:r>
              <a:rPr lang="en-US" sz="2400" b="1" dirty="0">
                <a:latin typeface="Times New Roman"/>
                <a:ea typeface="Times New Roman"/>
                <a:cs typeface="Arial"/>
              </a:rPr>
              <a:t>Assistive technology</a:t>
            </a:r>
            <a:r>
              <a:rPr lang="en-US" sz="2400" dirty="0">
                <a:latin typeface="Times New Roman"/>
                <a:ea typeface="Times New Roman"/>
                <a:cs typeface="Arial"/>
              </a:rPr>
              <a:t>: any item, piece of equipment, or product system that is used to improve the functional capabilities of individuals with disabilities; this term encompasses both assistive devices and adaptive devices.</a:t>
            </a:r>
            <a:endParaRPr lang="en-US" sz="1600" dirty="0">
              <a:ea typeface="Calibri"/>
              <a:cs typeface="Arial"/>
            </a:endParaRPr>
          </a:p>
        </p:txBody>
      </p:sp>
    </p:spTree>
    <p:extLst>
      <p:ext uri="{BB962C8B-B14F-4D97-AF65-F5344CB8AC3E}">
        <p14:creationId xmlns:p14="http://schemas.microsoft.com/office/powerpoint/2010/main" val="2866130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5</a:t>
            </a:r>
            <a:endParaRPr lang="en-US" dirty="0">
              <a:solidFill>
                <a:prstClr val="black"/>
              </a:solidFill>
            </a:endParaRPr>
          </a:p>
        </p:txBody>
      </p:sp>
      <p:sp>
        <p:nvSpPr>
          <p:cNvPr id="5" name="مستطيل 4"/>
          <p:cNvSpPr/>
          <p:nvPr/>
        </p:nvSpPr>
        <p:spPr>
          <a:xfrm>
            <a:off x="668215" y="777852"/>
            <a:ext cx="10527323" cy="4744889"/>
          </a:xfrm>
          <a:prstGeom prst="rect">
            <a:avLst/>
          </a:prstGeom>
        </p:spPr>
        <p:txBody>
          <a:bodyPr wrap="square">
            <a:spAutoFit/>
          </a:bodyPr>
          <a:lstStyle/>
          <a:p>
            <a:pPr algn="ctr">
              <a:lnSpc>
                <a:spcPct val="150000"/>
              </a:lnSpc>
              <a:spcAft>
                <a:spcPts val="1000"/>
              </a:spcAft>
            </a:pPr>
            <a:r>
              <a:rPr lang="en-US" sz="2800" b="1" u="sng" dirty="0">
                <a:latin typeface="Times New Roman"/>
                <a:ea typeface="Times New Roman"/>
                <a:cs typeface="Arial"/>
              </a:rPr>
              <a:t>Introduction</a:t>
            </a:r>
            <a:endParaRPr lang="en-US" sz="1600" dirty="0">
              <a:ea typeface="Calibri"/>
              <a:cs typeface="Arial"/>
            </a:endParaRPr>
          </a:p>
          <a:p>
            <a:pPr algn="just">
              <a:lnSpc>
                <a:spcPct val="150000"/>
              </a:lnSpc>
              <a:spcAft>
                <a:spcPts val="1000"/>
              </a:spcAft>
            </a:pPr>
            <a:r>
              <a:rPr lang="en-US" sz="2800" dirty="0">
                <a:latin typeface="Times New Roman"/>
                <a:ea typeface="Times New Roman"/>
                <a:cs typeface="Arial"/>
              </a:rPr>
              <a:t>Rehabilitation is an integral part of nursing because every major illness or injury carries the threat of disability or impairment. People with disabilities and their families experience better health and functioning when they are partners in rehabilitation, so educating people with disabilities is essential for developing knowledge and skills for self-help, care, management, and decision-making.</a:t>
            </a:r>
            <a:endParaRPr lang="en-US" dirty="0">
              <a:ea typeface="Calibri"/>
              <a:cs typeface="Arial"/>
            </a:endParaRPr>
          </a:p>
        </p:txBody>
      </p:sp>
    </p:spTree>
    <p:extLst>
      <p:ext uri="{BB962C8B-B14F-4D97-AF65-F5344CB8AC3E}">
        <p14:creationId xmlns:p14="http://schemas.microsoft.com/office/powerpoint/2010/main" val="2866130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6</a:t>
            </a:r>
            <a:endParaRPr lang="en-US" dirty="0">
              <a:solidFill>
                <a:prstClr val="black"/>
              </a:solidFill>
            </a:endParaRPr>
          </a:p>
        </p:txBody>
      </p:sp>
      <p:sp>
        <p:nvSpPr>
          <p:cNvPr id="2" name="مستطيل 1"/>
          <p:cNvSpPr/>
          <p:nvPr/>
        </p:nvSpPr>
        <p:spPr>
          <a:xfrm>
            <a:off x="1289537" y="874455"/>
            <a:ext cx="10351477" cy="4832092"/>
          </a:xfrm>
          <a:prstGeom prst="rect">
            <a:avLst/>
          </a:prstGeom>
        </p:spPr>
        <p:txBody>
          <a:bodyPr wrap="square">
            <a:spAutoFit/>
          </a:bodyPr>
          <a:lstStyle/>
          <a:p>
            <a:pPr algn="ctr">
              <a:lnSpc>
                <a:spcPct val="150000"/>
              </a:lnSpc>
              <a:spcAft>
                <a:spcPts val="1000"/>
              </a:spcAft>
            </a:pPr>
            <a:r>
              <a:rPr lang="en-US" sz="2000" b="1" dirty="0">
                <a:latin typeface="Times New Roman"/>
                <a:ea typeface="Times New Roman"/>
                <a:cs typeface="Arial"/>
              </a:rPr>
              <a:t> </a:t>
            </a:r>
            <a:endParaRPr lang="en-US" sz="1200" dirty="0">
              <a:ea typeface="Calibri"/>
              <a:cs typeface="Arial"/>
            </a:endParaRPr>
          </a:p>
          <a:p>
            <a:pPr algn="ctr">
              <a:lnSpc>
                <a:spcPct val="150000"/>
              </a:lnSpc>
              <a:spcAft>
                <a:spcPts val="1000"/>
              </a:spcAft>
            </a:pPr>
            <a:r>
              <a:rPr lang="en-US" sz="2400" b="1" u="sng" dirty="0">
                <a:latin typeface="Times New Roman"/>
                <a:ea typeface="Times New Roman"/>
                <a:cs typeface="Arial"/>
              </a:rPr>
              <a:t>Aims of rehabilitation</a:t>
            </a:r>
            <a:endParaRPr lang="en-US" sz="1400" dirty="0">
              <a:ea typeface="Calibri"/>
              <a:cs typeface="Arial"/>
            </a:endParaRPr>
          </a:p>
          <a:p>
            <a:pPr algn="just">
              <a:lnSpc>
                <a:spcPct val="150000"/>
              </a:lnSpc>
              <a:spcAft>
                <a:spcPts val="1000"/>
              </a:spcAft>
            </a:pPr>
            <a:r>
              <a:rPr lang="en-US" sz="2000" dirty="0">
                <a:latin typeface="Times New Roman"/>
                <a:ea typeface="Times New Roman"/>
                <a:cs typeface="Arial"/>
              </a:rPr>
              <a:t>1) The  prevention,  diagnosis  and  treatment  of concomitant  medical  problems such as co-morbid illnesses, complications. </a:t>
            </a:r>
            <a:endParaRPr lang="en-US" sz="1400" dirty="0">
              <a:ea typeface="Calibri"/>
              <a:cs typeface="Arial"/>
            </a:endParaRPr>
          </a:p>
          <a:p>
            <a:pPr algn="just">
              <a:lnSpc>
                <a:spcPct val="150000"/>
              </a:lnSpc>
              <a:spcAft>
                <a:spcPts val="1000"/>
              </a:spcAft>
            </a:pPr>
            <a:r>
              <a:rPr lang="en-US" sz="2000" dirty="0">
                <a:latin typeface="Times New Roman"/>
                <a:ea typeface="Times New Roman"/>
                <a:cs typeface="Arial"/>
              </a:rPr>
              <a:t>2) Training  for  maximum  functional independence.</a:t>
            </a:r>
            <a:endParaRPr lang="en-US" sz="1400" dirty="0">
              <a:ea typeface="Calibri"/>
              <a:cs typeface="Arial"/>
            </a:endParaRPr>
          </a:p>
          <a:p>
            <a:pPr algn="just">
              <a:lnSpc>
                <a:spcPct val="150000"/>
              </a:lnSpc>
              <a:spcAft>
                <a:spcPts val="1000"/>
              </a:spcAft>
            </a:pPr>
            <a:r>
              <a:rPr lang="en-US" sz="2000" dirty="0">
                <a:latin typeface="Times New Roman"/>
                <a:ea typeface="Times New Roman"/>
                <a:cs typeface="Arial"/>
              </a:rPr>
              <a:t> 3) To support  psychosocial coping and  assist in the adaptation of patients and families.</a:t>
            </a:r>
            <a:endParaRPr lang="en-US" sz="1400" dirty="0">
              <a:ea typeface="Calibri"/>
              <a:cs typeface="Arial"/>
            </a:endParaRPr>
          </a:p>
          <a:p>
            <a:pPr algn="just">
              <a:lnSpc>
                <a:spcPct val="150000"/>
              </a:lnSpc>
              <a:spcAft>
                <a:spcPts val="1000"/>
              </a:spcAft>
            </a:pPr>
            <a:r>
              <a:rPr lang="en-US" sz="2000" dirty="0">
                <a:latin typeface="Times New Roman"/>
                <a:ea typeface="Times New Roman"/>
                <a:cs typeface="Arial"/>
              </a:rPr>
              <a:t>4) To support the return to community life.</a:t>
            </a:r>
            <a:endParaRPr lang="en-US" sz="1400" dirty="0">
              <a:ea typeface="Calibri"/>
              <a:cs typeface="Arial"/>
            </a:endParaRPr>
          </a:p>
          <a:p>
            <a:pPr algn="just">
              <a:lnSpc>
                <a:spcPct val="150000"/>
              </a:lnSpc>
              <a:spcAft>
                <a:spcPts val="1000"/>
              </a:spcAft>
            </a:pPr>
            <a:r>
              <a:rPr lang="en-US" sz="2000" dirty="0">
                <a:latin typeface="Times New Roman"/>
                <a:ea typeface="Times New Roman"/>
                <a:cs typeface="Arial"/>
              </a:rPr>
              <a:t> 5) To improve the quality of  life of patient and family members who provide care.</a:t>
            </a:r>
            <a:endParaRPr lang="en-US" sz="1400" dirty="0">
              <a:ea typeface="Calibri"/>
              <a:cs typeface="Arial"/>
            </a:endParaRPr>
          </a:p>
        </p:txBody>
      </p:sp>
    </p:spTree>
    <p:extLst>
      <p:ext uri="{BB962C8B-B14F-4D97-AF65-F5344CB8AC3E}">
        <p14:creationId xmlns:p14="http://schemas.microsoft.com/office/powerpoint/2010/main" val="1758324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7</a:t>
            </a:r>
            <a:endParaRPr lang="en-US" dirty="0">
              <a:solidFill>
                <a:prstClr val="black"/>
              </a:solidFill>
            </a:endParaRPr>
          </a:p>
        </p:txBody>
      </p:sp>
      <p:sp>
        <p:nvSpPr>
          <p:cNvPr id="2" name="مستطيل 1"/>
          <p:cNvSpPr/>
          <p:nvPr/>
        </p:nvSpPr>
        <p:spPr>
          <a:xfrm>
            <a:off x="797169" y="482040"/>
            <a:ext cx="10750062" cy="5109091"/>
          </a:xfrm>
          <a:prstGeom prst="rect">
            <a:avLst/>
          </a:prstGeom>
        </p:spPr>
        <p:txBody>
          <a:bodyPr wrap="square">
            <a:spAutoFit/>
          </a:bodyPr>
          <a:lstStyle/>
          <a:p>
            <a:pPr algn="ctr">
              <a:lnSpc>
                <a:spcPct val="150000"/>
              </a:lnSpc>
              <a:spcAft>
                <a:spcPts val="1000"/>
              </a:spcAft>
            </a:pPr>
            <a:r>
              <a:rPr lang="en-US" sz="2400" b="1" u="sng" dirty="0">
                <a:latin typeface="Times New Roman"/>
                <a:ea typeface="Times New Roman"/>
                <a:cs typeface="Arial"/>
              </a:rPr>
              <a:t>Principles of  Rehabilitation</a:t>
            </a:r>
            <a:endParaRPr lang="en-US" sz="1400" dirty="0">
              <a:ea typeface="Calibri"/>
              <a:cs typeface="Arial"/>
            </a:endParaRPr>
          </a:p>
          <a:p>
            <a:pPr>
              <a:lnSpc>
                <a:spcPct val="150000"/>
              </a:lnSpc>
              <a:spcAft>
                <a:spcPts val="1000"/>
              </a:spcAft>
            </a:pPr>
            <a:r>
              <a:rPr lang="en-US" sz="2000" dirty="0">
                <a:latin typeface="Times New Roman"/>
                <a:ea typeface="Times New Roman"/>
                <a:cs typeface="Arial"/>
              </a:rPr>
              <a:t>The principles of rehabilitation are basic to the care of all patients, and rehabilitation efforts should begin during the initial contact with a patient. These principles involves:</a:t>
            </a:r>
            <a:endParaRPr lang="en-US" sz="1400" dirty="0">
              <a:ea typeface="Calibri"/>
              <a:cs typeface="Arial"/>
            </a:endParaRPr>
          </a:p>
          <a:p>
            <a:pPr algn="just">
              <a:lnSpc>
                <a:spcPct val="150000"/>
              </a:lnSpc>
              <a:spcAft>
                <a:spcPts val="1000"/>
              </a:spcAft>
            </a:pPr>
            <a:r>
              <a:rPr lang="en-US" sz="2000" dirty="0">
                <a:latin typeface="Times New Roman"/>
                <a:ea typeface="Times New Roman"/>
                <a:cs typeface="Arial"/>
              </a:rPr>
              <a:t>1) Rehabilitation encompasses all domains of personhood: physical, psychosocial, emotional, cultural, spiritual, and cognitive.</a:t>
            </a:r>
            <a:endParaRPr lang="en-US" sz="1400" dirty="0">
              <a:ea typeface="Calibri"/>
              <a:cs typeface="Arial"/>
            </a:endParaRPr>
          </a:p>
          <a:p>
            <a:pPr algn="just">
              <a:lnSpc>
                <a:spcPct val="150000"/>
              </a:lnSpc>
              <a:spcAft>
                <a:spcPts val="1000"/>
              </a:spcAft>
            </a:pPr>
            <a:r>
              <a:rPr lang="en-US" sz="2000" dirty="0">
                <a:latin typeface="Times New Roman"/>
                <a:ea typeface="Times New Roman"/>
                <a:cs typeface="Arial"/>
              </a:rPr>
              <a:t>2) Rehabilitation is a continuous process.</a:t>
            </a:r>
            <a:endParaRPr lang="en-US" sz="1400" dirty="0">
              <a:ea typeface="Calibri"/>
              <a:cs typeface="Arial"/>
            </a:endParaRPr>
          </a:p>
          <a:p>
            <a:pPr algn="just">
              <a:lnSpc>
                <a:spcPct val="150000"/>
              </a:lnSpc>
              <a:spcAft>
                <a:spcPts val="1000"/>
              </a:spcAft>
            </a:pPr>
            <a:r>
              <a:rPr lang="en-US" sz="2000" dirty="0">
                <a:latin typeface="Times New Roman"/>
                <a:ea typeface="Times New Roman"/>
                <a:cs typeface="Arial"/>
              </a:rPr>
              <a:t>3) Rehabilitation requires active patient participation.</a:t>
            </a:r>
            <a:endParaRPr lang="en-US" sz="1400" dirty="0">
              <a:ea typeface="Calibri"/>
              <a:cs typeface="Arial"/>
            </a:endParaRPr>
          </a:p>
          <a:p>
            <a:pPr algn="just">
              <a:lnSpc>
                <a:spcPct val="150000"/>
              </a:lnSpc>
              <a:spcAft>
                <a:spcPts val="1000"/>
              </a:spcAft>
            </a:pPr>
            <a:r>
              <a:rPr lang="en-US" sz="2000" dirty="0">
                <a:latin typeface="Times New Roman"/>
                <a:ea typeface="Times New Roman"/>
                <a:cs typeface="Arial"/>
              </a:rPr>
              <a:t>4) Rehabilitation is goal directed.</a:t>
            </a:r>
            <a:endParaRPr lang="en-US" sz="1400" dirty="0">
              <a:ea typeface="Calibri"/>
              <a:cs typeface="Arial"/>
            </a:endParaRPr>
          </a:p>
          <a:p>
            <a:pPr algn="just">
              <a:lnSpc>
                <a:spcPct val="150000"/>
              </a:lnSpc>
              <a:spcAft>
                <a:spcPts val="1000"/>
              </a:spcAft>
            </a:pPr>
            <a:r>
              <a:rPr lang="en-US" sz="2000" dirty="0">
                <a:latin typeface="Times New Roman"/>
                <a:ea typeface="Times New Roman"/>
                <a:cs typeface="Arial"/>
              </a:rPr>
              <a:t>5) Rehabilitation requires multi-professional and interdisciplinary teamwork.</a:t>
            </a:r>
            <a:endParaRPr lang="en-US" sz="1400" dirty="0">
              <a:ea typeface="Calibri"/>
              <a:cs typeface="Arial"/>
            </a:endParaRPr>
          </a:p>
        </p:txBody>
      </p:sp>
    </p:spTree>
    <p:extLst>
      <p:ext uri="{BB962C8B-B14F-4D97-AF65-F5344CB8AC3E}">
        <p14:creationId xmlns:p14="http://schemas.microsoft.com/office/powerpoint/2010/main" val="1758324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rPr>
              <a:t>8</a:t>
            </a:r>
          </a:p>
        </p:txBody>
      </p:sp>
      <p:sp>
        <p:nvSpPr>
          <p:cNvPr id="2" name="Rectangle 2"/>
          <p:cNvSpPr>
            <a:spLocks noChangeArrowheads="1"/>
          </p:cNvSpPr>
          <p:nvPr/>
        </p:nvSpPr>
        <p:spPr bwMode="auto">
          <a:xfrm>
            <a:off x="4372707" y="602215"/>
            <a:ext cx="329418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Rehabilitation Team</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a:spLocks noChangeArrowheads="1"/>
          </p:cNvSpPr>
          <p:nvPr/>
        </p:nvSpPr>
        <p:spPr bwMode="auto">
          <a:xfrm>
            <a:off x="762000" y="1125435"/>
            <a:ext cx="10273955"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lvl="0" algn="justLow" eaLnBrk="0" fontAlgn="base" hangingPunct="0">
              <a:spcBef>
                <a:spcPct val="0"/>
              </a:spcBef>
              <a:spcAft>
                <a:spcPct val="0"/>
              </a:spcAf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mj-cs"/>
              </a:rPr>
              <a:t>The interdisciplinary team members include health professionals who make unique contributions to the rehabilitation process.</a:t>
            </a:r>
            <a:r>
              <a:rPr kumimoji="0" lang="en-US" sz="3200" b="0" i="0" u="none" strike="noStrike" cap="none" normalizeH="0" dirty="0" smtClean="0">
                <a:ln>
                  <a:noFill/>
                </a:ln>
                <a:solidFill>
                  <a:schemeClr val="tx1"/>
                </a:solidFill>
                <a:effectLst/>
                <a:latin typeface="Calibri" pitchFamily="34" charset="0"/>
                <a:ea typeface="Times New Roman" pitchFamily="18" charset="0"/>
                <a:cs typeface="+mj-cs"/>
              </a:rPr>
              <a:t> </a:t>
            </a:r>
            <a:r>
              <a:rPr lang="en-US" sz="3200" dirty="0" smtClean="0">
                <a:latin typeface="Calibri" pitchFamily="34" charset="0"/>
                <a:ea typeface="Times New Roman" pitchFamily="18" charset="0"/>
                <a:cs typeface="+mj-cs"/>
              </a:rPr>
              <a:t>Communication</a:t>
            </a:r>
            <a:r>
              <a:rPr lang="en-US" sz="3200" dirty="0">
                <a:latin typeface="Calibri" pitchFamily="34" charset="0"/>
                <a:ea typeface="Times New Roman" pitchFamily="18" charset="0"/>
                <a:cs typeface="+mj-cs"/>
              </a:rPr>
              <a:t>, collaboration, understanding of roles, and educational levels of team members are all important</a:t>
            </a:r>
          </a:p>
          <a:p>
            <a:pPr lvl="0" algn="justLow" eaLnBrk="0" fontAlgn="base" hangingPunct="0">
              <a:spcBef>
                <a:spcPct val="0"/>
              </a:spcBef>
              <a:spcAft>
                <a:spcPct val="0"/>
              </a:spcAft>
            </a:pPr>
            <a:r>
              <a:rPr lang="en-US" sz="3200" dirty="0">
                <a:latin typeface="Calibri" pitchFamily="34" charset="0"/>
                <a:ea typeface="Times New Roman" pitchFamily="18" charset="0"/>
                <a:cs typeface="+mj-cs"/>
              </a:rPr>
              <a:t> considerations in building an effective interdisciplinary team.</a:t>
            </a:r>
            <a:endParaRPr lang="en-US" sz="3600" dirty="0">
              <a:latin typeface="Arial" pitchFamily="34" charset="0"/>
              <a:cs typeface="+mj-cs"/>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mj-cs"/>
            </a:endParaRPr>
          </a:p>
        </p:txBody>
      </p:sp>
    </p:spTree>
    <p:extLst>
      <p:ext uri="{BB962C8B-B14F-4D97-AF65-F5344CB8AC3E}">
        <p14:creationId xmlns:p14="http://schemas.microsoft.com/office/powerpoint/2010/main" val="1758324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9</a:t>
            </a:r>
            <a:endParaRPr lang="en-US" dirty="0">
              <a:solidFill>
                <a:prstClr val="black"/>
              </a:solidFill>
            </a:endParaRPr>
          </a:p>
        </p:txBody>
      </p:sp>
      <p:sp>
        <p:nvSpPr>
          <p:cNvPr id="6" name="مخطط انسيابي: متعدد المستندات 5"/>
          <p:cNvSpPr/>
          <p:nvPr/>
        </p:nvSpPr>
        <p:spPr>
          <a:xfrm>
            <a:off x="1072243" y="1063771"/>
            <a:ext cx="9021325" cy="4786044"/>
          </a:xfrm>
          <a:prstGeom prst="flowChartMultidocument">
            <a:avLst/>
          </a:prstGeom>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0">
              <a:lnSpc>
                <a:spcPct val="115000"/>
              </a:lnSpc>
              <a:spcAft>
                <a:spcPts val="1000"/>
              </a:spcAft>
            </a:pPr>
            <a:r>
              <a:rPr lang="ar-SA" sz="1100" dirty="0">
                <a:effectLst/>
                <a:ea typeface="Calibri"/>
                <a:cs typeface="Arial"/>
              </a:rPr>
              <a:t>	</a:t>
            </a:r>
            <a:r>
              <a:rPr lang="en-US" sz="1400" b="1" dirty="0">
                <a:effectLst/>
                <a:latin typeface="Times New Roman"/>
                <a:ea typeface="Calibri"/>
                <a:cs typeface="Arial"/>
              </a:rPr>
              <a:t>Nurses</a:t>
            </a:r>
            <a:endParaRPr lang="en-US" sz="1100" dirty="0">
              <a:effectLst/>
              <a:ea typeface="Calibri"/>
              <a:cs typeface="Arial"/>
            </a:endParaRPr>
          </a:p>
          <a:p>
            <a:pPr algn="ctr" rtl="0">
              <a:lnSpc>
                <a:spcPct val="115000"/>
              </a:lnSpc>
              <a:spcAft>
                <a:spcPts val="1000"/>
              </a:spcAft>
            </a:pPr>
            <a:r>
              <a:rPr lang="en-US" sz="1400" b="1" dirty="0">
                <a:effectLst/>
                <a:latin typeface="Times New Roman"/>
                <a:ea typeface="Calibri"/>
                <a:cs typeface="Arial"/>
              </a:rPr>
              <a:t>Physicians</a:t>
            </a:r>
            <a:endParaRPr lang="en-US" sz="1100" dirty="0">
              <a:effectLst/>
              <a:ea typeface="Calibri"/>
              <a:cs typeface="Arial"/>
            </a:endParaRPr>
          </a:p>
          <a:p>
            <a:pPr algn="ctr" rtl="0">
              <a:lnSpc>
                <a:spcPct val="115000"/>
              </a:lnSpc>
              <a:spcAft>
                <a:spcPts val="1000"/>
              </a:spcAft>
            </a:pPr>
            <a:r>
              <a:rPr lang="en-US" sz="1400" b="1" dirty="0">
                <a:effectLst/>
                <a:latin typeface="Times New Roman"/>
                <a:ea typeface="Calibri"/>
                <a:cs typeface="Arial"/>
              </a:rPr>
              <a:t>Physiatrists</a:t>
            </a:r>
            <a:endParaRPr lang="en-US" sz="1100" dirty="0">
              <a:effectLst/>
              <a:ea typeface="Calibri"/>
              <a:cs typeface="Arial"/>
            </a:endParaRPr>
          </a:p>
          <a:p>
            <a:pPr algn="ctr" rtl="0">
              <a:lnSpc>
                <a:spcPct val="115000"/>
              </a:lnSpc>
              <a:spcAft>
                <a:spcPts val="1000"/>
              </a:spcAft>
            </a:pPr>
            <a:r>
              <a:rPr lang="en-US" sz="1400" b="1" dirty="0">
                <a:effectLst/>
                <a:latin typeface="Times New Roman"/>
                <a:ea typeface="Calibri"/>
                <a:cs typeface="Arial"/>
              </a:rPr>
              <a:t>Physical therapists</a:t>
            </a:r>
            <a:endParaRPr lang="en-US" sz="1100" dirty="0">
              <a:effectLst/>
              <a:ea typeface="Calibri"/>
              <a:cs typeface="Arial"/>
            </a:endParaRPr>
          </a:p>
          <a:p>
            <a:pPr algn="ctr" rtl="0">
              <a:lnSpc>
                <a:spcPct val="115000"/>
              </a:lnSpc>
              <a:spcAft>
                <a:spcPts val="1000"/>
              </a:spcAft>
            </a:pPr>
            <a:r>
              <a:rPr lang="en-US" sz="1400" b="1" dirty="0">
                <a:effectLst/>
                <a:latin typeface="Times New Roman"/>
                <a:ea typeface="Calibri"/>
                <a:cs typeface="Arial"/>
              </a:rPr>
              <a:t>Occupational therapists</a:t>
            </a:r>
            <a:endParaRPr lang="en-US" sz="1100" dirty="0">
              <a:effectLst/>
              <a:ea typeface="Calibri"/>
              <a:cs typeface="Arial"/>
            </a:endParaRPr>
          </a:p>
          <a:p>
            <a:pPr algn="ctr" rtl="0">
              <a:lnSpc>
                <a:spcPct val="115000"/>
              </a:lnSpc>
              <a:spcAft>
                <a:spcPts val="1000"/>
              </a:spcAft>
            </a:pPr>
            <a:r>
              <a:rPr lang="en-US" sz="1400" b="1" dirty="0">
                <a:effectLst/>
                <a:latin typeface="Times New Roman"/>
                <a:ea typeface="Calibri"/>
                <a:cs typeface="Arial"/>
              </a:rPr>
              <a:t>Speech–language therapists</a:t>
            </a:r>
            <a:endParaRPr lang="en-US" sz="1100" dirty="0">
              <a:effectLst/>
              <a:ea typeface="Calibri"/>
              <a:cs typeface="Arial"/>
            </a:endParaRPr>
          </a:p>
          <a:p>
            <a:pPr algn="ctr" rtl="0">
              <a:lnSpc>
                <a:spcPct val="115000"/>
              </a:lnSpc>
              <a:spcAft>
                <a:spcPts val="1000"/>
              </a:spcAft>
            </a:pPr>
            <a:r>
              <a:rPr lang="en-US" sz="1400" b="1" dirty="0">
                <a:effectLst/>
                <a:latin typeface="Times New Roman"/>
                <a:ea typeface="Calibri"/>
                <a:cs typeface="Arial"/>
              </a:rPr>
              <a:t>Psychologists</a:t>
            </a:r>
            <a:endParaRPr lang="en-US" sz="1100" dirty="0">
              <a:effectLst/>
              <a:ea typeface="Calibri"/>
              <a:cs typeface="Arial"/>
            </a:endParaRPr>
          </a:p>
          <a:p>
            <a:pPr algn="ctr" rtl="0">
              <a:lnSpc>
                <a:spcPct val="115000"/>
              </a:lnSpc>
              <a:spcAft>
                <a:spcPts val="1000"/>
              </a:spcAft>
            </a:pPr>
            <a:r>
              <a:rPr lang="en-US" sz="1400" b="1" dirty="0">
                <a:effectLst/>
                <a:latin typeface="Times New Roman"/>
                <a:ea typeface="Calibri"/>
                <a:cs typeface="Arial"/>
              </a:rPr>
              <a:t>Social workers</a:t>
            </a:r>
            <a:endParaRPr lang="en-US" sz="1100" dirty="0">
              <a:effectLst/>
              <a:ea typeface="Calibri"/>
              <a:cs typeface="Arial"/>
            </a:endParaRPr>
          </a:p>
        </p:txBody>
      </p:sp>
    </p:spTree>
    <p:extLst>
      <p:ext uri="{BB962C8B-B14F-4D97-AF65-F5344CB8AC3E}">
        <p14:creationId xmlns:p14="http://schemas.microsoft.com/office/powerpoint/2010/main" val="1758324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1611</TotalTime>
  <Words>1197</Words>
  <Application>Microsoft Office PowerPoint</Application>
  <PresentationFormat>مخصص</PresentationFormat>
  <Paragraphs>155</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Auday Basheer</dc:creator>
  <cp:lastModifiedBy>Windows User</cp:lastModifiedBy>
  <cp:revision>126</cp:revision>
  <cp:lastPrinted>2020-10-04T08:00:53Z</cp:lastPrinted>
  <dcterms:created xsi:type="dcterms:W3CDTF">2019-08-09T19:43:06Z</dcterms:created>
  <dcterms:modified xsi:type="dcterms:W3CDTF">2020-12-18T19:23:36Z</dcterms:modified>
</cp:coreProperties>
</file>